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5" r:id="rId2"/>
    <p:sldId id="256" r:id="rId3"/>
    <p:sldId id="259" r:id="rId4"/>
    <p:sldId id="258" r:id="rId5"/>
    <p:sldId id="284" r:id="rId6"/>
    <p:sldId id="260" r:id="rId7"/>
    <p:sldId id="261" r:id="rId8"/>
    <p:sldId id="265" r:id="rId9"/>
    <p:sldId id="277" r:id="rId10"/>
    <p:sldId id="278" r:id="rId11"/>
    <p:sldId id="279" r:id="rId12"/>
    <p:sldId id="280" r:id="rId13"/>
    <p:sldId id="281" r:id="rId14"/>
    <p:sldId id="276" r:id="rId15"/>
    <p:sldId id="262" r:id="rId16"/>
    <p:sldId id="274" r:id="rId17"/>
    <p:sldId id="266" r:id="rId18"/>
    <p:sldId id="273" r:id="rId19"/>
    <p:sldId id="269" r:id="rId20"/>
    <p:sldId id="270" r:id="rId21"/>
    <p:sldId id="271" r:id="rId22"/>
    <p:sldId id="282" r:id="rId23"/>
    <p:sldId id="283" r:id="rId24"/>
    <p:sldId id="272"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16" autoAdjust="0"/>
  </p:normalViewPr>
  <p:slideViewPr>
    <p:cSldViewPr>
      <p:cViewPr varScale="1">
        <p:scale>
          <a:sx n="59" d="100"/>
          <a:sy n="59" d="100"/>
        </p:scale>
        <p:origin x="-1602" y="-84"/>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a:scene3d>
          <a:camera prst="orthographicFront">
            <a:rot lat="0" lon="0" rev="0"/>
          </a:camera>
          <a:lightRig rig="soft" dir="t">
            <a:rot lat="0" lon="0" rev="0"/>
          </a:lightRig>
        </a:scene3d>
      </dgm:spPr>
      <dgm:t>
        <a:bodyPr/>
        <a:lstStyle/>
        <a:p>
          <a:endParaRPr lang="en-US"/>
        </a:p>
      </dgm:t>
    </dgm:pt>
    <dgm:pt modelId="{74EE5CD8-078F-4590-BF9C-A341A294A016}">
      <dgm:prSet phldrT="[Text]" custT="1"/>
      <dgm:spPr>
        <a:blipFill rotWithShape="0">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3400" dirty="0">
            <a:latin typeface="NikoshBAN" pitchFamily="2" charset="0"/>
            <a:cs typeface="NikoshBAN" pitchFamily="2" charset="0"/>
          </a:endParaRPr>
        </a:p>
      </dgm:t>
    </dgm:pt>
    <dgm:pt modelId="{BB568D76-3363-43D3-B00C-3359A643216C}" type="parTrans" cxnId="{F40F9561-0D4C-44CF-91EF-A92B1DBDE44B}">
      <dgm:prSet/>
      <dgm:spPr/>
      <dgm:t>
        <a:bodyPr/>
        <a:lstStyle/>
        <a:p>
          <a:endParaRPr lang="en-US" sz="3400">
            <a:latin typeface="NikoshBAN" pitchFamily="2" charset="0"/>
            <a:cs typeface="NikoshBAN" pitchFamily="2" charset="0"/>
          </a:endParaRPr>
        </a:p>
      </dgm:t>
    </dgm:pt>
    <dgm:pt modelId="{CF9FB981-E6ED-4440-AC98-4E4E2ABA2C55}" type="sibTrans" cxnId="{F40F9561-0D4C-44CF-91EF-A92B1DBDE44B}">
      <dgm:prSet/>
      <dgm:spPr/>
      <dgm:t>
        <a:bodyPr/>
        <a:lstStyle/>
        <a:p>
          <a:endParaRPr lang="en-US" sz="3400">
            <a:latin typeface="NikoshBAN" pitchFamily="2" charset="0"/>
            <a:cs typeface="NikoshBAN" pitchFamily="2" charset="0"/>
          </a:endParaRPr>
        </a:p>
      </dgm:t>
    </dgm:pt>
    <dgm:pt modelId="{AA046201-5C4D-445E-BF0B-5C6D2B0A1945}">
      <dgm:prSet phldrT="[Text]" custT="1"/>
      <dgm:spPr>
        <a:blipFill rotWithShape="0">
          <a:blip xmlns:r="http://schemas.openxmlformats.org/officeDocument/2006/relationships"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3400" dirty="0">
            <a:latin typeface="NikoshBAN" pitchFamily="2" charset="0"/>
            <a:cs typeface="NikoshBAN" pitchFamily="2" charset="0"/>
          </a:endParaRPr>
        </a:p>
      </dgm:t>
    </dgm:pt>
    <dgm:pt modelId="{FE92FC33-5E0F-4302-9E80-A69E8ACDDE56}" type="parTrans" cxnId="{B8AF1086-D7BE-446F-9133-738B599E9A7D}">
      <dgm:prSet/>
      <dgm:spPr/>
      <dgm:t>
        <a:bodyPr/>
        <a:lstStyle/>
        <a:p>
          <a:endParaRPr lang="en-US" sz="3400">
            <a:latin typeface="NikoshBAN" pitchFamily="2" charset="0"/>
            <a:cs typeface="NikoshBAN" pitchFamily="2" charset="0"/>
          </a:endParaRPr>
        </a:p>
      </dgm:t>
    </dgm:pt>
    <dgm:pt modelId="{40767EFF-7D52-4469-ACEE-7D28E67337E2}" type="sibTrans" cxnId="{B8AF1086-D7BE-446F-9133-738B599E9A7D}">
      <dgm:prSet/>
      <dgm:spPr/>
      <dgm:t>
        <a:bodyPr/>
        <a:lstStyle/>
        <a:p>
          <a:endParaRPr lang="en-US" sz="3400">
            <a:latin typeface="NikoshBAN" pitchFamily="2" charset="0"/>
            <a:cs typeface="NikoshBAN" pitchFamily="2" charset="0"/>
          </a:endParaRPr>
        </a:p>
      </dgm:t>
    </dgm:pt>
    <dgm:pt modelId="{C59269D0-92A5-481C-BA64-727AFB0DD545}">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sz="3300" dirty="0" smtClean="0">
              <a:effectLst>
                <a:outerShdw blurRad="38100" dist="38100" dir="2700000" algn="tl">
                  <a:srgbClr val="000000">
                    <a:alpha val="43137"/>
                  </a:srgbClr>
                </a:outerShdw>
              </a:effectLst>
              <a:latin typeface="NikoshBAN" pitchFamily="2" charset="0"/>
              <a:cs typeface="NikoshBAN" pitchFamily="2" charset="0"/>
            </a:rPr>
            <a:t>সেন শাসনে শূদ্রদের অবস্থা বর্ণনা করতে পারবে</a:t>
          </a:r>
          <a:r>
            <a:rPr lang="en-US" sz="3300" dirty="0" smtClean="0">
              <a:effectLst>
                <a:outerShdw blurRad="38100" dist="38100" dir="2700000" algn="tl">
                  <a:srgbClr val="000000">
                    <a:alpha val="43137"/>
                  </a:srgbClr>
                </a:outerShdw>
              </a:effectLst>
              <a:latin typeface="NikoshBAN" pitchFamily="2" charset="0"/>
              <a:cs typeface="NikoshBAN" pitchFamily="2" charset="0"/>
            </a:rPr>
            <a:t>;</a:t>
          </a:r>
          <a:endParaRPr lang="en-US" sz="3300" dirty="0">
            <a:effectLst>
              <a:outerShdw blurRad="38100" dist="38100" dir="2700000" algn="tl">
                <a:srgbClr val="000000">
                  <a:alpha val="43137"/>
                </a:srgbClr>
              </a:outerShdw>
            </a:effectLst>
            <a:latin typeface="NikoshBAN" pitchFamily="2" charset="0"/>
            <a:cs typeface="NikoshBAN" pitchFamily="2" charset="0"/>
          </a:endParaRPr>
        </a:p>
      </dgm:t>
    </dgm:pt>
    <dgm:pt modelId="{312CC84D-092F-422A-AA24-A4619DBBB7BE}" type="parTrans" cxnId="{9071FB3B-D26B-4384-BD1A-80C12C62D02C}">
      <dgm:prSet/>
      <dgm:spPr/>
      <dgm:t>
        <a:bodyPr/>
        <a:lstStyle/>
        <a:p>
          <a:endParaRPr lang="en-US" sz="3400">
            <a:latin typeface="NikoshBAN" pitchFamily="2" charset="0"/>
            <a:cs typeface="NikoshBAN" pitchFamily="2" charset="0"/>
          </a:endParaRPr>
        </a:p>
      </dgm:t>
    </dgm:pt>
    <dgm:pt modelId="{266DE8E8-1339-41C4-B9A7-6148496C7FA9}" type="sibTrans" cxnId="{9071FB3B-D26B-4384-BD1A-80C12C62D02C}">
      <dgm:prSet/>
      <dgm:spPr/>
      <dgm:t>
        <a:bodyPr/>
        <a:lstStyle/>
        <a:p>
          <a:endParaRPr lang="en-US" sz="3400">
            <a:latin typeface="NikoshBAN" pitchFamily="2" charset="0"/>
            <a:cs typeface="NikoshBAN" pitchFamily="2" charset="0"/>
          </a:endParaRPr>
        </a:p>
      </dgm:t>
    </dgm:pt>
    <dgm:pt modelId="{D1776C8F-2B10-4075-8DF7-7F65AB725ED5}">
      <dgm:prSet phldrT="[Text]" custT="1"/>
      <dgm:spPr>
        <a:blipFill rotWithShape="0">
          <a:blip xmlns:r="http://schemas.openxmlformats.org/officeDocument/2006/relationships"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3400" dirty="0">
            <a:latin typeface="NikoshBAN" pitchFamily="2" charset="0"/>
            <a:cs typeface="NikoshBAN" pitchFamily="2" charset="0"/>
          </a:endParaRPr>
        </a:p>
      </dgm:t>
    </dgm:pt>
    <dgm:pt modelId="{7291E740-3E17-41B3-99D3-1D67AE37CC3F}" type="parTrans" cxnId="{7077B78D-FCDC-4519-8416-DC357ACD5043}">
      <dgm:prSet/>
      <dgm:spPr/>
      <dgm:t>
        <a:bodyPr/>
        <a:lstStyle/>
        <a:p>
          <a:endParaRPr lang="en-US" sz="3400">
            <a:latin typeface="NikoshBAN" pitchFamily="2" charset="0"/>
            <a:cs typeface="NikoshBAN" pitchFamily="2" charset="0"/>
          </a:endParaRPr>
        </a:p>
      </dgm:t>
    </dgm:pt>
    <dgm:pt modelId="{88B75C29-8054-417D-BCE3-878A55118F6D}" type="sibTrans" cxnId="{7077B78D-FCDC-4519-8416-DC357ACD5043}">
      <dgm:prSet/>
      <dgm:spPr/>
      <dgm:t>
        <a:bodyPr/>
        <a:lstStyle/>
        <a:p>
          <a:endParaRPr lang="en-US" sz="3400">
            <a:latin typeface="NikoshBAN" pitchFamily="2" charset="0"/>
            <a:cs typeface="NikoshBAN" pitchFamily="2" charset="0"/>
          </a:endParaRPr>
        </a:p>
      </dgm:t>
    </dgm:pt>
    <dgm:pt modelId="{6BE4E373-0656-4EDC-821E-BE09C952B1F6}">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bn-BD" sz="3400" dirty="0" smtClean="0">
              <a:effectLst>
                <a:outerShdw blurRad="38100" dist="38100" dir="2700000" algn="tl">
                  <a:srgbClr val="000000">
                    <a:alpha val="43137"/>
                  </a:srgbClr>
                </a:outerShdw>
              </a:effectLst>
              <a:latin typeface="NikoshBAN" pitchFamily="2" charset="0"/>
              <a:cs typeface="NikoshBAN" pitchFamily="2" charset="0"/>
            </a:rPr>
            <a:t>সেন যুগে বাংলার সমাজ জীবনের গুরুত্বপূর্ণ দিকসমূহ চিহ্নিত করতে পারবে।</a:t>
          </a:r>
          <a:endParaRPr lang="en-US" sz="3400" dirty="0">
            <a:effectLst>
              <a:outerShdw blurRad="38100" dist="38100" dir="2700000" algn="tl">
                <a:srgbClr val="000000">
                  <a:alpha val="43137"/>
                </a:srgbClr>
              </a:outerShdw>
            </a:effectLst>
            <a:latin typeface="NikoshBAN" pitchFamily="2" charset="0"/>
            <a:cs typeface="NikoshBAN" pitchFamily="2" charset="0"/>
          </a:endParaRPr>
        </a:p>
      </dgm:t>
    </dgm:pt>
    <dgm:pt modelId="{34218063-BF94-4304-99BD-B3F7BA4D3C8F}" type="parTrans" cxnId="{119690D4-400B-468B-8BA0-5C9C9E2AFEAF}">
      <dgm:prSet/>
      <dgm:spPr/>
      <dgm:t>
        <a:bodyPr/>
        <a:lstStyle/>
        <a:p>
          <a:endParaRPr lang="en-US" sz="3400">
            <a:latin typeface="NikoshBAN" pitchFamily="2" charset="0"/>
            <a:cs typeface="NikoshBAN" pitchFamily="2" charset="0"/>
          </a:endParaRPr>
        </a:p>
      </dgm:t>
    </dgm:pt>
    <dgm:pt modelId="{E17B9BF1-2948-497F-8EC7-3BF734D839DB}" type="sibTrans" cxnId="{119690D4-400B-468B-8BA0-5C9C9E2AFEAF}">
      <dgm:prSet/>
      <dgm:spPr/>
      <dgm:t>
        <a:bodyPr/>
        <a:lstStyle/>
        <a:p>
          <a:endParaRPr lang="en-US" sz="3400">
            <a:latin typeface="NikoshBAN" pitchFamily="2" charset="0"/>
            <a:cs typeface="NikoshBAN" pitchFamily="2" charset="0"/>
          </a:endParaRPr>
        </a:p>
      </dgm:t>
    </dgm:pt>
    <dgm:pt modelId="{1E4D3931-0DBD-4211-A24A-6AF364284B1E}">
      <dgm:prSet phldrT="[Text]" custT="1"/>
      <dgm:spPr>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marL="280988" indent="-280988"/>
          <a:r>
            <a:rPr lang="bn-BD" sz="3400" dirty="0" smtClean="0">
              <a:effectLst>
                <a:outerShdw blurRad="38100" dist="38100" dir="2700000" algn="tl">
                  <a:srgbClr val="000000">
                    <a:alpha val="43137"/>
                  </a:srgbClr>
                </a:outerShdw>
              </a:effectLst>
              <a:latin typeface="NikoshBAN" pitchFamily="2" charset="0"/>
              <a:cs typeface="NikoshBAN" pitchFamily="2" charset="0"/>
            </a:rPr>
            <a:t>সেন রাজাদের সূচনা ও পরিচয়</a:t>
          </a:r>
          <a:r>
            <a:rPr lang="en-US" sz="3400" dirty="0" smtClean="0">
              <a:effectLst>
                <a:outerShdw blurRad="38100" dist="38100" dir="2700000" algn="tl">
                  <a:srgbClr val="000000">
                    <a:alpha val="43137"/>
                  </a:srgbClr>
                </a:outerShdw>
              </a:effectLst>
              <a:latin typeface="NikoshBAN" pitchFamily="2" charset="0"/>
              <a:cs typeface="NikoshBAN" pitchFamily="2" charset="0"/>
            </a:rPr>
            <a:t> </a:t>
          </a:r>
          <a:r>
            <a:rPr lang="en-US" sz="3400"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3400" dirty="0" smtClean="0">
              <a:effectLst>
                <a:outerShdw blurRad="38100" dist="38100" dir="2700000" algn="tl">
                  <a:srgbClr val="000000">
                    <a:alpha val="43137"/>
                  </a:srgbClr>
                </a:outerShdw>
              </a:effectLst>
              <a:latin typeface="NikoshBAN" pitchFamily="2" charset="0"/>
              <a:cs typeface="NikoshBAN" pitchFamily="2" charset="0"/>
            </a:rPr>
            <a:t> </a:t>
          </a:r>
          <a:r>
            <a:rPr lang="en-US" sz="3400" dirty="0" err="1" smtClean="0">
              <a:effectLst>
                <a:outerShdw blurRad="38100" dist="38100" dir="2700000" algn="tl">
                  <a:srgbClr val="000000">
                    <a:alpha val="43137"/>
                  </a:srgbClr>
                </a:outerShdw>
              </a:effectLst>
              <a:latin typeface="NikoshBAN" pitchFamily="2" charset="0"/>
              <a:cs typeface="NikoshBAN" pitchFamily="2" charset="0"/>
            </a:rPr>
            <a:t>করতে</a:t>
          </a:r>
          <a:r>
            <a:rPr lang="bn-BD" sz="3400" dirty="0" smtClean="0">
              <a:effectLst>
                <a:outerShdw blurRad="38100" dist="38100" dir="2700000" algn="tl">
                  <a:srgbClr val="000000">
                    <a:alpha val="43137"/>
                  </a:srgbClr>
                </a:outerShdw>
              </a:effectLst>
              <a:latin typeface="NikoshBAN" pitchFamily="2" charset="0"/>
              <a:cs typeface="NikoshBAN" pitchFamily="2" charset="0"/>
            </a:rPr>
            <a:t> পারবে</a:t>
          </a:r>
          <a:r>
            <a:rPr lang="en-US" sz="3400" dirty="0" smtClean="0">
              <a:effectLst>
                <a:outerShdw blurRad="38100" dist="38100" dir="2700000" algn="tl">
                  <a:srgbClr val="000000">
                    <a:alpha val="43137"/>
                  </a:srgbClr>
                </a:outerShdw>
              </a:effectLst>
              <a:latin typeface="NikoshBAN" pitchFamily="2" charset="0"/>
              <a:cs typeface="NikoshBAN" pitchFamily="2" charset="0"/>
            </a:rPr>
            <a:t>;</a:t>
          </a:r>
          <a:endParaRPr lang="en-US" sz="3400" dirty="0">
            <a:effectLst>
              <a:outerShdw blurRad="38100" dist="38100" dir="2700000" algn="tl">
                <a:srgbClr val="000000">
                  <a:alpha val="43137"/>
                </a:srgbClr>
              </a:outerShdw>
            </a:effectLst>
            <a:latin typeface="NikoshBAN" pitchFamily="2" charset="0"/>
            <a:cs typeface="NikoshBAN" pitchFamily="2" charset="0"/>
          </a:endParaRPr>
        </a:p>
      </dgm:t>
    </dgm:pt>
    <dgm:pt modelId="{CADAA3D9-7C63-4729-85B0-64C8AF644EEF}" type="sibTrans" cxnId="{63E4D827-0083-4625-9FD6-043D8D32091E}">
      <dgm:prSet/>
      <dgm:spPr/>
      <dgm:t>
        <a:bodyPr/>
        <a:lstStyle/>
        <a:p>
          <a:endParaRPr lang="en-US" sz="3400">
            <a:latin typeface="NikoshBAN" pitchFamily="2" charset="0"/>
            <a:cs typeface="NikoshBAN" pitchFamily="2" charset="0"/>
          </a:endParaRPr>
        </a:p>
      </dgm:t>
    </dgm:pt>
    <dgm:pt modelId="{FC93695B-FD0E-4353-B1FD-4328F4386DEC}" type="parTrans" cxnId="{63E4D827-0083-4625-9FD6-043D8D32091E}">
      <dgm:prSet/>
      <dgm:spPr/>
      <dgm:t>
        <a:bodyPr/>
        <a:lstStyle/>
        <a:p>
          <a:endParaRPr lang="en-US" sz="3400">
            <a:latin typeface="NikoshBAN" pitchFamily="2" charset="0"/>
            <a:cs typeface="NikoshBAN" pitchFamily="2" charset="0"/>
          </a:endParaRPr>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85B8F607-FDD8-476A-ADBE-E1250824F294}" type="pres">
      <dgm:prSet presAssocID="{AA046201-5C4D-445E-BF0B-5C6D2B0A1945}" presName="lin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77213BE-9E91-4950-8451-7F60796F47F4}" type="pres">
      <dgm:prSet presAssocID="{D1776C8F-2B10-4075-8DF7-7F65AB725ED5}" presName="lin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EAE0A31-0190-45AA-B454-2314D7BB7F30}" type="presOf" srcId="{1E4D3931-0DBD-4211-A24A-6AF364284B1E}" destId="{D54B1729-BC98-42C1-9C6C-D65DCBA4358F}"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BEFD1737-B423-4E40-BB61-491E81A438FA}" type="presOf" srcId="{74EE5CD8-078F-4590-BF9C-A341A294A016}" destId="{7E429971-BC57-430F-BB25-C0574E5E39E3}"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F2427D07-6C6B-4745-A5A9-6C897D0C70B1}" type="presOf" srcId="{6BE4E373-0656-4EDC-821E-BE09C952B1F6}" destId="{C7C3E6FD-D83F-4BDA-907E-B5EE041DA931}" srcOrd="0" destOrd="0" presId="urn:microsoft.com/office/officeart/2005/8/layout/vList5"/>
    <dgm:cxn modelId="{D62EDD92-4AF3-4A9A-A147-1A5443DE3235}" type="presOf" srcId="{F6FEADD9-F67D-41F5-BA4C-3C84956E7F46}" destId="{AAE7A1E6-6847-453D-B55B-8A82BF138C1D}"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272CC358-469C-4A88-B7CE-DFEF1C14F373}" type="presOf" srcId="{AA046201-5C4D-445E-BF0B-5C6D2B0A1945}" destId="{C04276DC-EE64-470A-B8BC-09067B8045FA}" srcOrd="0" destOrd="0" presId="urn:microsoft.com/office/officeart/2005/8/layout/vList5"/>
    <dgm:cxn modelId="{14930054-B4DA-43C3-81DE-939DA17BE9BE}" type="presOf" srcId="{D1776C8F-2B10-4075-8DF7-7F65AB725ED5}" destId="{F5034101-5B7D-4FE7-B47A-5A48CF39606B}" srcOrd="0" destOrd="0" presId="urn:microsoft.com/office/officeart/2005/8/layout/vList5"/>
    <dgm:cxn modelId="{93CA4D84-5C15-476B-8334-E7543A638E6C}" type="presOf" srcId="{C59269D0-92A5-481C-BA64-727AFB0DD545}" destId="{B37A5355-225B-4C6F-AED7-6C620F99EECC}" srcOrd="0" destOrd="0" presId="urn:microsoft.com/office/officeart/2005/8/layout/vList5"/>
    <dgm:cxn modelId="{4E640802-6D7B-45AE-8D6F-8A092B99BBA7}" type="presParOf" srcId="{AAE7A1E6-6847-453D-B55B-8A82BF138C1D}" destId="{C4407577-18A2-46E0-8805-2838042EB67A}" srcOrd="0" destOrd="0" presId="urn:microsoft.com/office/officeart/2005/8/layout/vList5"/>
    <dgm:cxn modelId="{D734AB0D-CF0C-41FA-8630-AC40C8F8522A}" type="presParOf" srcId="{C4407577-18A2-46E0-8805-2838042EB67A}" destId="{7E429971-BC57-430F-BB25-C0574E5E39E3}" srcOrd="0" destOrd="0" presId="urn:microsoft.com/office/officeart/2005/8/layout/vList5"/>
    <dgm:cxn modelId="{9DCC2241-7BA6-4405-8B2A-03A1001BCE46}" type="presParOf" srcId="{C4407577-18A2-46E0-8805-2838042EB67A}" destId="{D54B1729-BC98-42C1-9C6C-D65DCBA4358F}" srcOrd="1" destOrd="0" presId="urn:microsoft.com/office/officeart/2005/8/layout/vList5"/>
    <dgm:cxn modelId="{9DDA7D61-17E4-4C44-BBF3-B168926C32F1}" type="presParOf" srcId="{AAE7A1E6-6847-453D-B55B-8A82BF138C1D}" destId="{AB8574CC-D4F2-4555-AEE3-F4EE58B11D03}" srcOrd="1" destOrd="0" presId="urn:microsoft.com/office/officeart/2005/8/layout/vList5"/>
    <dgm:cxn modelId="{710EA27D-95A9-4B95-B1FA-A1317184B65D}" type="presParOf" srcId="{AAE7A1E6-6847-453D-B55B-8A82BF138C1D}" destId="{85B8F607-FDD8-476A-ADBE-E1250824F294}" srcOrd="2" destOrd="0" presId="urn:microsoft.com/office/officeart/2005/8/layout/vList5"/>
    <dgm:cxn modelId="{D7725CD4-8841-4894-834B-FDC8C2B1CCD3}" type="presParOf" srcId="{85B8F607-FDD8-476A-ADBE-E1250824F294}" destId="{C04276DC-EE64-470A-B8BC-09067B8045FA}" srcOrd="0" destOrd="0" presId="urn:microsoft.com/office/officeart/2005/8/layout/vList5"/>
    <dgm:cxn modelId="{D52C4DEF-98F9-4B63-AAAF-A008455660A6}" type="presParOf" srcId="{85B8F607-FDD8-476A-ADBE-E1250824F294}" destId="{B37A5355-225B-4C6F-AED7-6C620F99EECC}" srcOrd="1" destOrd="0" presId="urn:microsoft.com/office/officeart/2005/8/layout/vList5"/>
    <dgm:cxn modelId="{2340A1E9-D9E1-4D2F-9E67-6A97D8AD9516}" type="presParOf" srcId="{AAE7A1E6-6847-453D-B55B-8A82BF138C1D}" destId="{5ACAA866-A8A8-4183-97B5-CEEAB1525C60}" srcOrd="3" destOrd="0" presId="urn:microsoft.com/office/officeart/2005/8/layout/vList5"/>
    <dgm:cxn modelId="{E3928E3C-76E0-45A0-B581-22C17BC18176}" type="presParOf" srcId="{AAE7A1E6-6847-453D-B55B-8A82BF138C1D}" destId="{477213BE-9E91-4950-8451-7F60796F47F4}" srcOrd="4" destOrd="0" presId="urn:microsoft.com/office/officeart/2005/8/layout/vList5"/>
    <dgm:cxn modelId="{5D9943EE-EF5B-4E0C-8179-2FC9316F3E43}" type="presParOf" srcId="{477213BE-9E91-4950-8451-7F60796F47F4}" destId="{F5034101-5B7D-4FE7-B47A-5A48CF39606B}" srcOrd="0" destOrd="0" presId="urn:microsoft.com/office/officeart/2005/8/layout/vList5"/>
    <dgm:cxn modelId="{55B2D9F7-316F-4BF1-A00A-4E0AC4034A40}" type="presParOf" srcId="{477213BE-9E91-4950-8451-7F60796F47F4}" destId="{C7C3E6FD-D83F-4BDA-907E-B5EE041DA931}" srcOrd="1" destOrd="0" presId="urn:microsoft.com/office/officeart/2005/8/layout/vList5"/>
  </dgm:cxnLst>
  <dgm:bg/>
  <dgm:whole>
    <a:ln w="1905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4258148" y="-2643012"/>
          <a:ext cx="1178718" cy="6763888"/>
        </a:xfrm>
        <a:prstGeom prst="rect">
          <a:avLst/>
        </a:prstGeom>
        <a:solidFill>
          <a:schemeClr val="accent3">
            <a:tint val="40000"/>
            <a:alpha val="90000"/>
            <a:hueOff val="0"/>
            <a:satOff val="0"/>
            <a:lumOff val="0"/>
            <a:alphaOff val="0"/>
          </a:schemeClr>
        </a:solidFill>
        <a:ln w="9525" cap="flat" cmpd="sng" algn="ctr">
          <a:solidFill>
            <a:schemeClr val="tx1"/>
          </a:solid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511300">
            <a:lnSpc>
              <a:spcPct val="90000"/>
            </a:lnSpc>
            <a:spcBef>
              <a:spcPct val="0"/>
            </a:spcBef>
            <a:spcAft>
              <a:spcPct val="15000"/>
            </a:spcAft>
            <a:buChar char="••"/>
          </a:pPr>
          <a:r>
            <a:rPr lang="bn-BD" sz="3400" kern="1200" dirty="0" smtClean="0">
              <a:effectLst>
                <a:outerShdw blurRad="38100" dist="38100" dir="2700000" algn="tl">
                  <a:srgbClr val="000000">
                    <a:alpha val="43137"/>
                  </a:srgbClr>
                </a:outerShdw>
              </a:effectLst>
              <a:latin typeface="NikoshBAN" pitchFamily="2" charset="0"/>
              <a:cs typeface="NikoshBAN" pitchFamily="2" charset="0"/>
            </a:rPr>
            <a:t>সেন রাজাদের সূচনা ও পরিচয়</a:t>
          </a:r>
          <a:r>
            <a:rPr lang="en-US" sz="3400"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400" kern="1200"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3400"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400" kern="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bn-BD" sz="3400" kern="1200" dirty="0" smtClean="0">
              <a:effectLst>
                <a:outerShdw blurRad="38100" dist="38100" dir="2700000" algn="tl">
                  <a:srgbClr val="000000">
                    <a:alpha val="43137"/>
                  </a:srgbClr>
                </a:outerShdw>
              </a:effectLst>
              <a:latin typeface="NikoshBAN" pitchFamily="2" charset="0"/>
              <a:cs typeface="NikoshBAN" pitchFamily="2" charset="0"/>
            </a:rPr>
            <a:t> পারবে</a:t>
          </a:r>
          <a:r>
            <a:rPr lang="en-US" sz="3400"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3400"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1465563" y="149573"/>
        <a:ext cx="6763888" cy="1178718"/>
      </dsp:txXfrm>
    </dsp:sp>
    <dsp:sp modelId="{7E429971-BC57-430F-BB25-C0574E5E39E3}">
      <dsp:nvSpPr>
        <dsp:cNvPr id="0" name=""/>
        <dsp:cNvSpPr/>
      </dsp:nvSpPr>
      <dsp:spPr>
        <a:xfrm>
          <a:off x="148" y="0"/>
          <a:ext cx="1465415" cy="1473398"/>
        </a:xfrm>
        <a:prstGeom prst="roundRect">
          <a:avLst/>
        </a:prstGeom>
        <a:blipFill rotWithShape="0">
          <a:blip xmlns:r="http://schemas.openxmlformats.org/officeDocument/2006/relationships" r:embed="rId1"/>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endParaRPr lang="en-US" sz="3400" kern="1200" dirty="0">
            <a:latin typeface="NikoshBAN" pitchFamily="2" charset="0"/>
            <a:cs typeface="NikoshBAN" pitchFamily="2" charset="0"/>
          </a:endParaRPr>
        </a:p>
      </dsp:txBody>
      <dsp:txXfrm>
        <a:off x="71684" y="71536"/>
        <a:ext cx="1322343" cy="1330326"/>
      </dsp:txXfrm>
    </dsp:sp>
    <dsp:sp modelId="{B37A5355-225B-4C6F-AED7-6C620F99EECC}">
      <dsp:nvSpPr>
        <dsp:cNvPr id="0" name=""/>
        <dsp:cNvSpPr/>
      </dsp:nvSpPr>
      <dsp:spPr>
        <a:xfrm rot="5400000">
          <a:off x="4258148" y="-1095944"/>
          <a:ext cx="1178718" cy="6763888"/>
        </a:xfrm>
        <a:prstGeom prst="rect">
          <a:avLst/>
        </a:prstGeom>
        <a:solidFill>
          <a:schemeClr val="accent3">
            <a:tint val="40000"/>
            <a:alpha val="90000"/>
            <a:hueOff val="5358425"/>
            <a:satOff val="-6896"/>
            <a:lumOff val="-537"/>
            <a:alphaOff val="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66850">
            <a:lnSpc>
              <a:spcPct val="90000"/>
            </a:lnSpc>
            <a:spcBef>
              <a:spcPct val="0"/>
            </a:spcBef>
            <a:spcAft>
              <a:spcPct val="15000"/>
            </a:spcAft>
            <a:buChar char="••"/>
          </a:pPr>
          <a:r>
            <a:rPr lang="bn-BD" sz="3300" kern="1200" dirty="0" smtClean="0">
              <a:effectLst>
                <a:outerShdw blurRad="38100" dist="38100" dir="2700000" algn="tl">
                  <a:srgbClr val="000000">
                    <a:alpha val="43137"/>
                  </a:srgbClr>
                </a:outerShdw>
              </a:effectLst>
              <a:latin typeface="NikoshBAN" pitchFamily="2" charset="0"/>
              <a:cs typeface="NikoshBAN" pitchFamily="2" charset="0"/>
            </a:rPr>
            <a:t>সেন শাসনে শূদ্রদের অবস্থা বর্ণনা করতে পারবে</a:t>
          </a:r>
          <a:r>
            <a:rPr lang="en-US" sz="3300"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3300"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1465563" y="1696641"/>
        <a:ext cx="6763888" cy="1178718"/>
      </dsp:txXfrm>
    </dsp:sp>
    <dsp:sp modelId="{C04276DC-EE64-470A-B8BC-09067B8045FA}">
      <dsp:nvSpPr>
        <dsp:cNvPr id="0" name=""/>
        <dsp:cNvSpPr/>
      </dsp:nvSpPr>
      <dsp:spPr>
        <a:xfrm>
          <a:off x="148" y="1549300"/>
          <a:ext cx="1465415" cy="1473398"/>
        </a:xfrm>
        <a:prstGeom prst="roundRect">
          <a:avLst/>
        </a:prstGeom>
        <a:blipFill rotWithShape="0">
          <a:blip xmlns:r="http://schemas.openxmlformats.org/officeDocument/2006/relationships" r:embed="rId2"/>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endParaRPr lang="en-US" sz="3400" kern="1200" dirty="0">
            <a:latin typeface="NikoshBAN" pitchFamily="2" charset="0"/>
            <a:cs typeface="NikoshBAN" pitchFamily="2" charset="0"/>
          </a:endParaRPr>
        </a:p>
      </dsp:txBody>
      <dsp:txXfrm>
        <a:off x="71684" y="1620836"/>
        <a:ext cx="1322343" cy="1330326"/>
      </dsp:txXfrm>
    </dsp:sp>
    <dsp:sp modelId="{C7C3E6FD-D83F-4BDA-907E-B5EE041DA931}">
      <dsp:nvSpPr>
        <dsp:cNvPr id="0" name=""/>
        <dsp:cNvSpPr/>
      </dsp:nvSpPr>
      <dsp:spPr>
        <a:xfrm rot="5400000">
          <a:off x="4258148" y="451124"/>
          <a:ext cx="1178718" cy="6763888"/>
        </a:xfrm>
        <a:prstGeom prst="rect">
          <a:avLst/>
        </a:prstGeom>
        <a:solidFill>
          <a:schemeClr val="accent3">
            <a:tint val="40000"/>
            <a:alpha val="90000"/>
            <a:hueOff val="10716850"/>
            <a:satOff val="-13793"/>
            <a:lumOff val="-1075"/>
            <a:alphaOff val="0"/>
          </a:schemeClr>
        </a:solidFill>
        <a:ln w="952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511300">
            <a:lnSpc>
              <a:spcPct val="90000"/>
            </a:lnSpc>
            <a:spcBef>
              <a:spcPct val="0"/>
            </a:spcBef>
            <a:spcAft>
              <a:spcPct val="15000"/>
            </a:spcAft>
            <a:buChar char="••"/>
          </a:pPr>
          <a:r>
            <a:rPr lang="bn-BD" sz="3400" kern="1200" dirty="0" smtClean="0">
              <a:effectLst>
                <a:outerShdw blurRad="38100" dist="38100" dir="2700000" algn="tl">
                  <a:srgbClr val="000000">
                    <a:alpha val="43137"/>
                  </a:srgbClr>
                </a:outerShdw>
              </a:effectLst>
              <a:latin typeface="NikoshBAN" pitchFamily="2" charset="0"/>
              <a:cs typeface="NikoshBAN" pitchFamily="2" charset="0"/>
            </a:rPr>
            <a:t>সেন যুগে বাংলার সমাজ জীবনের গুরুত্বপূর্ণ দিকসমূহ চিহ্নিত করতে পারবে।</a:t>
          </a:r>
          <a:endParaRPr lang="en-US" sz="3400"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1465563" y="3243709"/>
        <a:ext cx="6763888" cy="1178718"/>
      </dsp:txXfrm>
    </dsp:sp>
    <dsp:sp modelId="{F5034101-5B7D-4FE7-B47A-5A48CF39606B}">
      <dsp:nvSpPr>
        <dsp:cNvPr id="0" name=""/>
        <dsp:cNvSpPr/>
      </dsp:nvSpPr>
      <dsp:spPr>
        <a:xfrm>
          <a:off x="148" y="3096369"/>
          <a:ext cx="1465415" cy="1473398"/>
        </a:xfrm>
        <a:prstGeom prst="roundRect">
          <a:avLst/>
        </a:prstGeom>
        <a:blipFill rotWithShape="0">
          <a:blip xmlns:r="http://schemas.openxmlformats.org/officeDocument/2006/relationships" r:embed="rId3"/>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endParaRPr lang="en-US" sz="3400" kern="1200" dirty="0">
            <a:latin typeface="NikoshBAN" pitchFamily="2" charset="0"/>
            <a:cs typeface="NikoshBAN" pitchFamily="2" charset="0"/>
          </a:endParaRPr>
        </a:p>
      </dsp:txBody>
      <dsp:txXfrm>
        <a:off x="71684" y="3167905"/>
        <a:ext cx="1322343" cy="13303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B148D-961A-46BB-BA31-D9D4B2A45ADC}" type="datetimeFigureOut">
              <a:rPr lang="en-US" smtClean="0"/>
              <a:t>09/08/2016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E9767-38DF-42A4-B688-A0E90E9615FE}" type="slidenum">
              <a:rPr lang="en-US" smtClean="0"/>
              <a:t>‹#›</a:t>
            </a:fld>
            <a:endParaRPr lang="en-US"/>
          </a:p>
        </p:txBody>
      </p:sp>
    </p:spTree>
    <p:extLst>
      <p:ext uri="{BB962C8B-B14F-4D97-AF65-F5344CB8AC3E}">
        <p14:creationId xmlns:p14="http://schemas.microsoft.com/office/powerpoint/2010/main" val="390639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স্বাগতমের</a:t>
            </a:r>
            <a:r>
              <a:rPr lang="bn-BD" baseline="0" dirty="0" smtClean="0"/>
              <a:t> ছবিটি শিক্ষার্থীদের মাঝে পাঠের আবহ তৈ</a:t>
            </a:r>
            <a:r>
              <a:rPr lang="en-US" baseline="0" dirty="0" err="1" smtClean="0"/>
              <a:t>রিতে</a:t>
            </a:r>
            <a:r>
              <a:rPr lang="bn-BD" baseline="0" dirty="0" smtClean="0"/>
              <a:t> সাহায্য করবে।</a:t>
            </a:r>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2</a:t>
            </a:fld>
            <a:endParaRPr lang="en-US"/>
          </a:p>
        </p:txBody>
      </p:sp>
    </p:spTree>
    <p:extLst>
      <p:ext uri="{BB962C8B-B14F-4D97-AF65-F5344CB8AC3E}">
        <p14:creationId xmlns:p14="http://schemas.microsoft.com/office/powerpoint/2010/main" val="181317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ছবিগুলো</a:t>
            </a:r>
            <a:r>
              <a:rPr lang="bn-BD" baseline="0" dirty="0" smtClean="0"/>
              <a:t> দেখিয়ে ধারাবাহিকভাবে সেন বংশের প্রধান রাজাদের পরিচয় দেয়া যেতে পারে-</a:t>
            </a:r>
          </a:p>
        </p:txBody>
      </p:sp>
      <p:sp>
        <p:nvSpPr>
          <p:cNvPr id="4" name="Slide Number Placeholder 3"/>
          <p:cNvSpPr>
            <a:spLocks noGrp="1"/>
          </p:cNvSpPr>
          <p:nvPr>
            <p:ph type="sldNum" sz="quarter" idx="10"/>
          </p:nvPr>
        </p:nvSpPr>
        <p:spPr/>
        <p:txBody>
          <a:bodyPr/>
          <a:lstStyle/>
          <a:p>
            <a:fld id="{727E9767-38DF-42A4-B688-A0E90E9615FE}" type="slidenum">
              <a:rPr lang="en-US" smtClean="0"/>
              <a:t>11</a:t>
            </a:fld>
            <a:endParaRPr lang="en-US"/>
          </a:p>
        </p:txBody>
      </p:sp>
    </p:spTree>
    <p:extLst>
      <p:ext uri="{BB962C8B-B14F-4D97-AF65-F5344CB8AC3E}">
        <p14:creationId xmlns:p14="http://schemas.microsoft.com/office/powerpoint/2010/main" val="376672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ছবিতে</a:t>
            </a:r>
            <a:r>
              <a:rPr lang="bn-BD" baseline="0" dirty="0" smtClean="0"/>
              <a:t> কী দেখা যাচ্ছে? (উ: সেন সৈন্যরা সাধারণ মানুষের উপর অত্যাচার করছে।) এই জাতীয় প্রশ্ন করা যেতে পারে-</a:t>
            </a:r>
          </a:p>
          <a:p>
            <a:r>
              <a:rPr lang="bn-BD" baseline="0" dirty="0" smtClean="0"/>
              <a:t>তথ্য: </a:t>
            </a:r>
            <a:r>
              <a:rPr lang="bn-BD" dirty="0" smtClean="0"/>
              <a:t>সেনরা নিজেদেরকে</a:t>
            </a:r>
            <a:r>
              <a:rPr lang="bn-BD" baseline="0" dirty="0" smtClean="0"/>
              <a:t> ক্ষমতায় টিকিয়ে রাখতে সাধারন মানুষের উপর খুব অত্যাচার করতো্।</a:t>
            </a:r>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12</a:t>
            </a:fld>
            <a:endParaRPr lang="en-US"/>
          </a:p>
        </p:txBody>
      </p:sp>
    </p:spTree>
    <p:extLst>
      <p:ext uri="{BB962C8B-B14F-4D97-AF65-F5344CB8AC3E}">
        <p14:creationId xmlns:p14="http://schemas.microsoft.com/office/powerpoint/2010/main" val="252087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ছবির ব্যক্তিটি</a:t>
            </a:r>
            <a:r>
              <a:rPr lang="bn-BD" baseline="0" dirty="0" smtClean="0"/>
              <a:t> কে? তথ্য: </a:t>
            </a:r>
            <a:r>
              <a:rPr lang="bn-BD" dirty="0" smtClean="0"/>
              <a:t>১২০৩</a:t>
            </a:r>
            <a:r>
              <a:rPr lang="bn-BD" baseline="0" dirty="0" smtClean="0"/>
              <a:t> সালে তুর্কি সেনাপতি ইখতিয়ার উদ্দিন মুহাম্মদ বিন বখতিয়ার খিলজির আক্রমনে সেন শাসনের পতন হয়।</a:t>
            </a:r>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13</a:t>
            </a:fld>
            <a:endParaRPr lang="en-US"/>
          </a:p>
        </p:txBody>
      </p:sp>
    </p:spTree>
    <p:extLst>
      <p:ext uri="{BB962C8B-B14F-4D97-AF65-F5344CB8AC3E}">
        <p14:creationId xmlns:p14="http://schemas.microsoft.com/office/powerpoint/2010/main" val="427140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বখতিয়ার</a:t>
            </a:r>
            <a:r>
              <a:rPr lang="bn-BD" baseline="0" dirty="0" smtClean="0"/>
              <a:t> খিলজি সোজা না এসে বাকা পথে বাংলায় এসেছিলেন কেন?</a:t>
            </a:r>
            <a:endParaRPr lang="bn-BD" baseline="0" dirty="0"/>
          </a:p>
          <a:p>
            <a:r>
              <a:rPr lang="bn-BD" baseline="0" dirty="0" smtClean="0"/>
              <a:t>তথ্য: বখতিয়ার খিলজি অল্প কয়েকজন সৈন্য নিয়ে ঝাড়খণ্ডের জঙ্গলের ভিতর দিয়ে এসেছিলেন। যাতে সেনরা তাকে আগমন টের না পায়।</a:t>
            </a:r>
          </a:p>
        </p:txBody>
      </p:sp>
      <p:sp>
        <p:nvSpPr>
          <p:cNvPr id="4" name="Slide Number Placeholder 3"/>
          <p:cNvSpPr>
            <a:spLocks noGrp="1"/>
          </p:cNvSpPr>
          <p:nvPr>
            <p:ph type="sldNum" sz="quarter" idx="10"/>
          </p:nvPr>
        </p:nvSpPr>
        <p:spPr/>
        <p:txBody>
          <a:bodyPr/>
          <a:lstStyle/>
          <a:p>
            <a:fld id="{727E9767-38DF-42A4-B688-A0E90E9615FE}" type="slidenum">
              <a:rPr lang="en-US" smtClean="0"/>
              <a:t>14</a:t>
            </a:fld>
            <a:endParaRPr lang="en-US"/>
          </a:p>
        </p:txBody>
      </p:sp>
    </p:spTree>
    <p:extLst>
      <p:ext uri="{BB962C8B-B14F-4D97-AF65-F5344CB8AC3E}">
        <p14:creationId xmlns:p14="http://schemas.microsoft.com/office/powerpoint/2010/main" val="240004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২/৩টি</a:t>
            </a:r>
            <a:r>
              <a:rPr lang="bn-BD" baseline="0" dirty="0" smtClean="0"/>
              <a:t> জোড়ার কাজ উপস্থাপন করে অন্যদেরকে তাদের খাতায় মিলে যাওয়া পয়েন্টগুলো টিক চিহ্ন দিতে বলা যেতে পারে- এরপর কারো কাছে নতুন কোন পয়েন্ট্ আছে কিনা জানতে চাওয়া যেতে পারে- আশা করি এতে সময় নিয়ন্ত্রন করা সম্ভব হবে।</a:t>
            </a:r>
            <a:endParaRPr lang="en-US" dirty="0" smtClean="0"/>
          </a:p>
        </p:txBody>
      </p:sp>
      <p:sp>
        <p:nvSpPr>
          <p:cNvPr id="4" name="Slide Number Placeholder 3"/>
          <p:cNvSpPr>
            <a:spLocks noGrp="1"/>
          </p:cNvSpPr>
          <p:nvPr>
            <p:ph type="sldNum" sz="quarter" idx="10"/>
          </p:nvPr>
        </p:nvSpPr>
        <p:spPr/>
        <p:txBody>
          <a:bodyPr/>
          <a:lstStyle/>
          <a:p>
            <a:fld id="{727E9767-38DF-42A4-B688-A0E90E9615FE}" type="slidenum">
              <a:rPr lang="en-US" smtClean="0"/>
              <a:t>15</a:t>
            </a:fld>
            <a:endParaRPr lang="en-US"/>
          </a:p>
        </p:txBody>
      </p:sp>
    </p:spTree>
    <p:extLst>
      <p:ext uri="{BB962C8B-B14F-4D97-AF65-F5344CB8AC3E}">
        <p14:creationId xmlns:p14="http://schemas.microsoft.com/office/powerpoint/2010/main" val="116123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প্রথমে পিরামিডটি দেখিয়ে</a:t>
            </a:r>
            <a:r>
              <a:rPr lang="bn-BD" baseline="0" dirty="0" smtClean="0"/>
              <a:t> তা কি নির্দেশ করে জানতে চাওয়া যেতে পারে- তারপর কারা কোন স্তরের তা জানতে চাওয়ার মাধ্যমে ৪টি স্তর উপস্থাপন করা যেতে পারে-</a:t>
            </a:r>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16</a:t>
            </a:fld>
            <a:endParaRPr lang="en-US"/>
          </a:p>
        </p:txBody>
      </p:sp>
    </p:spTree>
    <p:extLst>
      <p:ext uri="{BB962C8B-B14F-4D97-AF65-F5344CB8AC3E}">
        <p14:creationId xmlns:p14="http://schemas.microsoft.com/office/powerpoint/2010/main" val="72202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ছবিগুলো</a:t>
            </a:r>
            <a:r>
              <a:rPr lang="bn-BD" baseline="0" dirty="0" smtClean="0"/>
              <a:t> উপস্থাপনের মাধ্যমে সামাজিক শ্রেণি বিন্যাসের স্তর বর্ণনা করা যেতে পারে-</a:t>
            </a:r>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17</a:t>
            </a:fld>
            <a:endParaRPr lang="en-US"/>
          </a:p>
        </p:txBody>
      </p:sp>
    </p:spTree>
    <p:extLst>
      <p:ext uri="{BB962C8B-B14F-4D97-AF65-F5344CB8AC3E}">
        <p14:creationId xmlns:p14="http://schemas.microsoft.com/office/powerpoint/2010/main" val="4006979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ছবিগুলো</a:t>
            </a:r>
            <a:r>
              <a:rPr lang="bn-BD" baseline="0" dirty="0" smtClean="0"/>
              <a:t> উপস্থাপনের মাধ্যমে সামাজিক শ্রেণি বিন্যাসের স্তর বর্ণনা করা যেতে পারে-</a:t>
            </a:r>
            <a:endParaRPr lang="en-US" dirty="0" smtClean="0"/>
          </a:p>
        </p:txBody>
      </p:sp>
      <p:sp>
        <p:nvSpPr>
          <p:cNvPr id="4" name="Slide Number Placeholder 3"/>
          <p:cNvSpPr>
            <a:spLocks noGrp="1"/>
          </p:cNvSpPr>
          <p:nvPr>
            <p:ph type="sldNum" sz="quarter" idx="10"/>
          </p:nvPr>
        </p:nvSpPr>
        <p:spPr/>
        <p:txBody>
          <a:bodyPr/>
          <a:lstStyle/>
          <a:p>
            <a:fld id="{727E9767-38DF-42A4-B688-A0E90E9615FE}" type="slidenum">
              <a:rPr lang="en-US" smtClean="0"/>
              <a:t>18</a:t>
            </a:fld>
            <a:endParaRPr lang="en-US"/>
          </a:p>
        </p:txBody>
      </p:sp>
    </p:spTree>
    <p:extLst>
      <p:ext uri="{BB962C8B-B14F-4D97-AF65-F5344CB8AC3E}">
        <p14:creationId xmlns:p14="http://schemas.microsoft.com/office/powerpoint/2010/main" val="3717392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ছবিগুলো</a:t>
            </a:r>
            <a:r>
              <a:rPr lang="bn-BD" baseline="0" dirty="0" smtClean="0"/>
              <a:t> উপস্থাপনের মাধ্যমে সামাজিক শ্রেণি বিন্যাসের স্তর বর্ণনা করা যেতে পারে-</a:t>
            </a:r>
            <a:endParaRPr lang="en-US" dirty="0" smtClean="0"/>
          </a:p>
        </p:txBody>
      </p:sp>
      <p:sp>
        <p:nvSpPr>
          <p:cNvPr id="4" name="Slide Number Placeholder 3"/>
          <p:cNvSpPr>
            <a:spLocks noGrp="1"/>
          </p:cNvSpPr>
          <p:nvPr>
            <p:ph type="sldNum" sz="quarter" idx="10"/>
          </p:nvPr>
        </p:nvSpPr>
        <p:spPr/>
        <p:txBody>
          <a:bodyPr/>
          <a:lstStyle/>
          <a:p>
            <a:fld id="{727E9767-38DF-42A4-B688-A0E90E9615FE}" type="slidenum">
              <a:rPr lang="en-US" smtClean="0"/>
              <a:t>19</a:t>
            </a:fld>
            <a:endParaRPr lang="en-US"/>
          </a:p>
        </p:txBody>
      </p:sp>
    </p:spTree>
    <p:extLst>
      <p:ext uri="{BB962C8B-B14F-4D97-AF65-F5344CB8AC3E}">
        <p14:creationId xmlns:p14="http://schemas.microsoft.com/office/powerpoint/2010/main" val="385764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ছবিগুলো</a:t>
            </a:r>
            <a:r>
              <a:rPr lang="bn-BD" baseline="0" dirty="0" smtClean="0"/>
              <a:t> উপস্থাপনের মাধ্যমে সামাজিক শ্রেণি বিন্যাসের স্তর বর্ণনা করা যেতে পারে-</a:t>
            </a:r>
            <a:endParaRPr lang="en-US" dirty="0" smtClean="0"/>
          </a:p>
        </p:txBody>
      </p:sp>
      <p:sp>
        <p:nvSpPr>
          <p:cNvPr id="4" name="Slide Number Placeholder 3"/>
          <p:cNvSpPr>
            <a:spLocks noGrp="1"/>
          </p:cNvSpPr>
          <p:nvPr>
            <p:ph type="sldNum" sz="quarter" idx="10"/>
          </p:nvPr>
        </p:nvSpPr>
        <p:spPr/>
        <p:txBody>
          <a:bodyPr/>
          <a:lstStyle/>
          <a:p>
            <a:fld id="{727E9767-38DF-42A4-B688-A0E90E9615FE}" type="slidenum">
              <a:rPr lang="en-US" smtClean="0"/>
              <a:t>20</a:t>
            </a:fld>
            <a:endParaRPr lang="en-US"/>
          </a:p>
        </p:txBody>
      </p:sp>
    </p:spTree>
    <p:extLst>
      <p:ext uri="{BB962C8B-B14F-4D97-AF65-F5344CB8AC3E}">
        <p14:creationId xmlns:p14="http://schemas.microsoft.com/office/powerpoint/2010/main" val="4017558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bn-BD" dirty="0" smtClean="0"/>
              <a:t>নিজ বিদ্যালয়ে উপস্থাপনের</a:t>
            </a:r>
            <a:r>
              <a:rPr lang="bn-BD" baseline="0" dirty="0" smtClean="0"/>
              <a:t> ক্ষেত্রে </a:t>
            </a:r>
            <a:r>
              <a:rPr lang="bn-BD" dirty="0" smtClean="0"/>
              <a:t>এই</a:t>
            </a:r>
            <a:r>
              <a:rPr lang="bn-BD" baseline="0" dirty="0" smtClean="0"/>
              <a:t> স্লাইডটি হাইড করে রাখা যেতে পারে-</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শ্রেণিতে</a:t>
            </a:r>
            <a:r>
              <a:rPr lang="bn-BD" baseline="0" dirty="0" smtClean="0"/>
              <a:t> প্রয়োজনীয় সংখ্যক দল গঠন করে দলনেতা কর্তৃক উপস্থাপন করে বোর্ডে লেখানো যেতে পারে- </a:t>
            </a:r>
            <a:endParaRPr lang="en-US" dirty="0" smtClean="0"/>
          </a:p>
        </p:txBody>
      </p:sp>
      <p:sp>
        <p:nvSpPr>
          <p:cNvPr id="4" name="Slide Number Placeholder 3"/>
          <p:cNvSpPr>
            <a:spLocks noGrp="1"/>
          </p:cNvSpPr>
          <p:nvPr>
            <p:ph type="sldNum" sz="quarter" idx="10"/>
          </p:nvPr>
        </p:nvSpPr>
        <p:spPr/>
        <p:txBody>
          <a:bodyPr/>
          <a:lstStyle/>
          <a:p>
            <a:fld id="{727E9767-38DF-42A4-B688-A0E90E9615FE}" type="slidenum">
              <a:rPr lang="en-US" smtClean="0"/>
              <a:t>21</a:t>
            </a:fld>
            <a:endParaRPr lang="en-US"/>
          </a:p>
        </p:txBody>
      </p:sp>
    </p:spTree>
    <p:extLst>
      <p:ext uri="{BB962C8B-B14F-4D97-AF65-F5344CB8AC3E}">
        <p14:creationId xmlns:p14="http://schemas.microsoft.com/office/powerpoint/2010/main" val="4239714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t>প্রশ্ন-উত্তরের</a:t>
            </a:r>
            <a:r>
              <a:rPr lang="bn-BD" sz="1200" baseline="0" dirty="0" smtClean="0"/>
              <a:t> মাধ্যমে মূল্যায়ন করা যেতে পারে-</a:t>
            </a:r>
            <a:endParaRPr lang="en-US" sz="1200" dirty="0" smtClean="0"/>
          </a:p>
        </p:txBody>
      </p:sp>
      <p:sp>
        <p:nvSpPr>
          <p:cNvPr id="4" name="Slide Number Placeholder 3"/>
          <p:cNvSpPr>
            <a:spLocks noGrp="1"/>
          </p:cNvSpPr>
          <p:nvPr>
            <p:ph type="sldNum" sz="quarter" idx="10"/>
          </p:nvPr>
        </p:nvSpPr>
        <p:spPr/>
        <p:txBody>
          <a:bodyPr/>
          <a:lstStyle/>
          <a:p>
            <a:fld id="{727E9767-38DF-42A4-B688-A0E90E9615FE}" type="slidenum">
              <a:rPr lang="en-US" smtClean="0"/>
              <a:t>22</a:t>
            </a:fld>
            <a:endParaRPr lang="en-US"/>
          </a:p>
        </p:txBody>
      </p:sp>
    </p:spTree>
    <p:extLst>
      <p:ext uri="{BB962C8B-B14F-4D97-AF65-F5344CB8AC3E}">
        <p14:creationId xmlns:p14="http://schemas.microsoft.com/office/powerpoint/2010/main" val="3570355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t>বাড়ির কাজ</a:t>
            </a:r>
            <a:r>
              <a:rPr lang="bn-BD" sz="1200" baseline="0" dirty="0" smtClean="0"/>
              <a:t> হিসেবে দেয়া বিষয়টি বিশ্লেষণ করে শিক্ষার্থীদের স্পস্ট ধারণা দেয়া যেতে পারে- যা শিক্ষার্থীদের সঠিক উত্তর লিখতে সহায়তা করবে। </a:t>
            </a:r>
            <a:endParaRPr lang="en-US" sz="1200" dirty="0" smtClean="0"/>
          </a:p>
        </p:txBody>
      </p:sp>
      <p:sp>
        <p:nvSpPr>
          <p:cNvPr id="4" name="Slide Number Placeholder 3"/>
          <p:cNvSpPr>
            <a:spLocks noGrp="1"/>
          </p:cNvSpPr>
          <p:nvPr>
            <p:ph type="sldNum" sz="quarter" idx="10"/>
          </p:nvPr>
        </p:nvSpPr>
        <p:spPr/>
        <p:txBody>
          <a:bodyPr/>
          <a:lstStyle/>
          <a:p>
            <a:fld id="{727E9767-38DF-42A4-B688-A0E90E9615FE}" type="slidenum">
              <a:rPr lang="en-US" smtClean="0"/>
              <a:t>23</a:t>
            </a:fld>
            <a:endParaRPr lang="en-US"/>
          </a:p>
        </p:txBody>
      </p:sp>
    </p:spTree>
    <p:extLst>
      <p:ext uri="{BB962C8B-B14F-4D97-AF65-F5344CB8AC3E}">
        <p14:creationId xmlns:p14="http://schemas.microsoft.com/office/powerpoint/2010/main" val="255821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দেখিয়ে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শিক্ষার্থীদের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প্রাসঙ্গিক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চিন্তা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সংক্রান্ত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মতামত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যেতে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a:t>
            </a:r>
            <a:r>
              <a:rPr lang="en-US" sz="1200" kern="1200" dirty="0" smtClean="0">
                <a:solidFill>
                  <a:schemeClr val="tx1"/>
                </a:solidFill>
                <a:effectLst/>
                <a:latin typeface="+mn-lt"/>
                <a:ea typeface="+mn-ea"/>
                <a:cs typeface="+mn-cs"/>
              </a:rPr>
              <a:t>- </a:t>
            </a:r>
          </a:p>
          <a:p>
            <a:r>
              <a:rPr lang="bn-BD" sz="1200" kern="1200" dirty="0" smtClean="0">
                <a:solidFill>
                  <a:schemeClr val="tx1"/>
                </a:solidFill>
                <a:effectLst/>
                <a:latin typeface="+mn-lt"/>
                <a:ea typeface="+mn-ea"/>
                <a:cs typeface="+mn-cs"/>
              </a:rPr>
              <a:t>ছবি দুটিতে যুদ্ধের</a:t>
            </a:r>
            <a:r>
              <a:rPr lang="bn-BD" sz="1200" kern="1200" baseline="0" dirty="0" smtClean="0">
                <a:solidFill>
                  <a:schemeClr val="tx1"/>
                </a:solidFill>
                <a:effectLst/>
                <a:latin typeface="+mn-lt"/>
                <a:ea typeface="+mn-ea"/>
                <a:cs typeface="+mn-cs"/>
              </a:rPr>
              <a:t> মাধ্যমে রাজ্যজয় অর্থাৎ তৎকালীন রাজনৈতিক অবস্থা ফুটিয়ে তোলা হয়েছে-</a:t>
            </a:r>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4</a:t>
            </a:fld>
            <a:endParaRPr lang="en-US"/>
          </a:p>
        </p:txBody>
      </p:sp>
    </p:spTree>
    <p:extLst>
      <p:ext uri="{BB962C8B-B14F-4D97-AF65-F5344CB8AC3E}">
        <p14:creationId xmlns:p14="http://schemas.microsoft.com/office/powerpoint/2010/main" val="302301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১ম ছবিটিতে কেমন জীবন-যাপন</a:t>
            </a:r>
            <a:r>
              <a:rPr lang="bn-BD" baseline="0" dirty="0" smtClean="0"/>
              <a:t> দেখা যাচ্ছে? ২য়</a:t>
            </a:r>
            <a:r>
              <a:rPr lang="bn-BD" dirty="0" smtClean="0"/>
              <a:t> ছবিটিতে কেমন জীবন-যাপন</a:t>
            </a:r>
            <a:r>
              <a:rPr lang="bn-BD" baseline="0" dirty="0" smtClean="0"/>
              <a:t> দেখা যাচ্ছে? ৩য়</a:t>
            </a:r>
            <a:r>
              <a:rPr lang="bn-BD" dirty="0" smtClean="0"/>
              <a:t> ছবিটিতে কেমন জীবন-যাপন</a:t>
            </a:r>
            <a:r>
              <a:rPr lang="bn-BD" baseline="0" dirty="0" smtClean="0"/>
              <a:t> দেখা যাচ্ছে? ইত্যাদি প্রশ্নের মাধ্যমে বিভিন্ন শ্রেণির মানুষের সামাজিক জীবনধারা  দেখানো যেতে পারে-</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5</a:t>
            </a:fld>
            <a:endParaRPr lang="en-US"/>
          </a:p>
        </p:txBody>
      </p:sp>
    </p:spTree>
    <p:extLst>
      <p:ext uri="{BB962C8B-B14F-4D97-AF65-F5344CB8AC3E}">
        <p14:creationId xmlns:p14="http://schemas.microsoft.com/office/powerpoint/2010/main" val="66567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১ম ছবিটিতে মানুষের</a:t>
            </a:r>
            <a:r>
              <a:rPr lang="bn-BD" baseline="0" dirty="0" smtClean="0"/>
              <a:t> কোন ধরণের জীবন দেখা যাচ্ছে?</a:t>
            </a:r>
            <a:r>
              <a:rPr lang="bn-BD" dirty="0" smtClean="0"/>
              <a:t> ২য় ছবিটিতে মানুষের</a:t>
            </a:r>
            <a:r>
              <a:rPr lang="bn-BD" baseline="0" dirty="0" smtClean="0"/>
              <a:t> কোন ধরণের জীবন দেখা যাচ্ছে? এভাবে প্রশ্ন-উত্তরের মাধ্যমে পাঠ ঘোষণা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6</a:t>
            </a:fld>
            <a:endParaRPr lang="en-US"/>
          </a:p>
        </p:txBody>
      </p:sp>
    </p:spTree>
    <p:extLst>
      <p:ext uri="{BB962C8B-B14F-4D97-AF65-F5344CB8AC3E}">
        <p14:creationId xmlns:p14="http://schemas.microsoft.com/office/powerpoint/2010/main" val="307997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স্লাইডটি</a:t>
            </a:r>
            <a:r>
              <a:rPr lang="bn-BD" baseline="0" dirty="0" smtClean="0"/>
              <a:t> প্রদর্শন করে পাঠ শিরোনাম ও তারিখ বোর্ডে লিখে দিতে পারেন-</a:t>
            </a:r>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7</a:t>
            </a:fld>
            <a:endParaRPr lang="en-US"/>
          </a:p>
        </p:txBody>
      </p:sp>
    </p:spTree>
    <p:extLst>
      <p:ext uri="{BB962C8B-B14F-4D97-AF65-F5344CB8AC3E}">
        <p14:creationId xmlns:p14="http://schemas.microsoft.com/office/powerpoint/2010/main" val="323785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স্লাইডটি </a:t>
            </a:r>
            <a:r>
              <a:rPr lang="bn-BD" dirty="0" smtClean="0"/>
              <a:t>শ্রেণিকক্ষে</a:t>
            </a:r>
            <a:r>
              <a:rPr lang="bn-BD" baseline="0" dirty="0" smtClean="0"/>
              <a:t> উপস্থাপনের সময় প্রয়োজন না হলে হাইড রাখা যেতে পারে-</a:t>
            </a:r>
            <a:endParaRPr lang="en-US" dirty="0" smtClean="0"/>
          </a:p>
        </p:txBody>
      </p:sp>
      <p:sp>
        <p:nvSpPr>
          <p:cNvPr id="4" name="Slide Number Placeholder 3"/>
          <p:cNvSpPr>
            <a:spLocks noGrp="1"/>
          </p:cNvSpPr>
          <p:nvPr>
            <p:ph type="sldNum" sz="quarter" idx="10"/>
          </p:nvPr>
        </p:nvSpPr>
        <p:spPr/>
        <p:txBody>
          <a:bodyPr/>
          <a:lstStyle/>
          <a:p>
            <a:fld id="{727E9767-38DF-42A4-B688-A0E90E9615FE}" type="slidenum">
              <a:rPr lang="en-US" smtClean="0"/>
              <a:t>8</a:t>
            </a:fld>
            <a:endParaRPr lang="en-US"/>
          </a:p>
        </p:txBody>
      </p:sp>
    </p:spTree>
    <p:extLst>
      <p:ext uri="{BB962C8B-B14F-4D97-AF65-F5344CB8AC3E}">
        <p14:creationId xmlns:p14="http://schemas.microsoft.com/office/powerpoint/2010/main" val="425064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ছবিতে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দেখা</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যাচ্ছে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আমাদের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যোগসূত্র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ইত্যাদি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প্রশ্নের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মাধ্যমে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বৃটিশদের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সম্পর্কে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জানতে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a:t>
            </a:r>
            <a:r>
              <a:rPr lang="bn-BD" sz="1200" kern="1200" dirty="0" smtClean="0">
                <a:solidFill>
                  <a:schemeClr val="tx1"/>
                </a:solidFill>
                <a:effectLst/>
                <a:latin typeface="+mn-lt"/>
                <a:ea typeface="+mn-ea"/>
                <a:cs typeface="+mn-cs"/>
              </a:rPr>
              <a:t>-</a:t>
            </a:r>
          </a:p>
          <a:p>
            <a:r>
              <a:rPr lang="bn-BD" sz="1200" kern="1200" dirty="0" smtClean="0">
                <a:solidFill>
                  <a:schemeClr val="tx1"/>
                </a:solidFill>
                <a:effectLst/>
                <a:latin typeface="+mn-lt"/>
                <a:ea typeface="+mn-ea"/>
                <a:cs typeface="+mn-cs"/>
              </a:rPr>
              <a:t>বি.দ্র. বৃটিশরা বাইরে</a:t>
            </a:r>
            <a:r>
              <a:rPr lang="bn-BD" sz="1200" kern="1200" baseline="0" dirty="0" smtClean="0">
                <a:solidFill>
                  <a:schemeClr val="tx1"/>
                </a:solidFill>
                <a:effectLst/>
                <a:latin typeface="+mn-lt"/>
                <a:ea typeface="+mn-ea"/>
                <a:cs typeface="+mn-cs"/>
              </a:rPr>
              <a:t> থেকে ব্যবসা করার জন্য এসে কৌশলে রাষ্ট্র ক্ষমতা দখল করে এবং ক্ষমতা দীর্ঘস্থায়ী করতে বিভিন্ন কৌশল অবলম্বন করে। ব্রিটিশরা যেমন বাইরে থেকে আমাদের দেশে্ এসেছিল ঠিক তেমনি সেনরাও বাইরে থেকে এসে ব্রিটিশদের ন্যায় এ দেশ শাসন ও শোষণ করেছিল।</a:t>
            </a:r>
            <a:endParaRPr lang="en-US" dirty="0"/>
          </a:p>
        </p:txBody>
      </p:sp>
      <p:sp>
        <p:nvSpPr>
          <p:cNvPr id="4" name="Slide Number Placeholder 3"/>
          <p:cNvSpPr>
            <a:spLocks noGrp="1"/>
          </p:cNvSpPr>
          <p:nvPr>
            <p:ph type="sldNum" sz="quarter" idx="10"/>
          </p:nvPr>
        </p:nvSpPr>
        <p:spPr/>
        <p:txBody>
          <a:bodyPr/>
          <a:lstStyle/>
          <a:p>
            <a:fld id="{727E9767-38DF-42A4-B688-A0E90E9615FE}" type="slidenum">
              <a:rPr lang="en-US" smtClean="0"/>
              <a:t>9</a:t>
            </a:fld>
            <a:endParaRPr lang="en-US"/>
          </a:p>
        </p:txBody>
      </p:sp>
    </p:spTree>
    <p:extLst>
      <p:ext uri="{BB962C8B-B14F-4D97-AF65-F5344CB8AC3E}">
        <p14:creationId xmlns:p14="http://schemas.microsoft.com/office/powerpoint/2010/main" val="427141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১ম ছবিটি কার? মানচিত্রটি</a:t>
            </a:r>
            <a:r>
              <a:rPr lang="bn-BD" baseline="0" dirty="0" smtClean="0"/>
              <a:t> দেখিয়ে- </a:t>
            </a:r>
            <a:r>
              <a:rPr lang="bn-BD" dirty="0" smtClean="0"/>
              <a:t>তারা কোথা</a:t>
            </a:r>
            <a:r>
              <a:rPr lang="bn-BD" baseline="0" dirty="0" smtClean="0"/>
              <a:t> থেকে বাংলায় আগমন করেছিল? ইত্যাদি প্রশ্ন করা যেতে পারে-</a:t>
            </a:r>
            <a:endParaRPr lang="bn-BD"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ব্রিষ্টিশদের</a:t>
            </a:r>
            <a:r>
              <a:rPr lang="bn-BD" baseline="0" dirty="0" smtClean="0"/>
              <a:t> ন্যায় সেনরাও বাইরে থেকে এসে এদেশ শাসন করে এবং ক্ষমতায় টিকে থাকতে নানা কৌশল অবলম্বন করে সামাজিক শ্রেণি বিন্যাস এমনই একটি কৌশল। এই যোগসুত্র স্থাপন করে দিতে পারি-</a:t>
            </a:r>
            <a:endParaRPr lang="en-US" dirty="0" smtClean="0"/>
          </a:p>
        </p:txBody>
      </p:sp>
      <p:sp>
        <p:nvSpPr>
          <p:cNvPr id="4" name="Slide Number Placeholder 3"/>
          <p:cNvSpPr>
            <a:spLocks noGrp="1"/>
          </p:cNvSpPr>
          <p:nvPr>
            <p:ph type="sldNum" sz="quarter" idx="10"/>
          </p:nvPr>
        </p:nvSpPr>
        <p:spPr/>
        <p:txBody>
          <a:bodyPr/>
          <a:lstStyle/>
          <a:p>
            <a:fld id="{727E9767-38DF-42A4-B688-A0E90E9615FE}" type="slidenum">
              <a:rPr lang="en-US" smtClean="0"/>
              <a:t>10</a:t>
            </a:fld>
            <a:endParaRPr lang="en-US"/>
          </a:p>
        </p:txBody>
      </p:sp>
    </p:spTree>
    <p:extLst>
      <p:ext uri="{BB962C8B-B14F-4D97-AF65-F5344CB8AC3E}">
        <p14:creationId xmlns:p14="http://schemas.microsoft.com/office/powerpoint/2010/main" val="45092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09/08/2016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g"/></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615845" y="489680"/>
            <a:ext cx="7307705" cy="132343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bn-BD" sz="4000" dirty="0" smtClean="0">
                <a:latin typeface="NikoshBAN" pitchFamily="2" charset="0"/>
                <a:cs typeface="NikoshBAN" pitchFamily="2" charset="0"/>
              </a:rPr>
              <a:t>এই স্লাইডটি সম্মানিত শিক্ষকবৃন্দের জন্য</a:t>
            </a:r>
          </a:p>
          <a:p>
            <a:pPr algn="ctr"/>
            <a:r>
              <a:rPr lang="bn-BD" sz="4000" dirty="0" smtClean="0">
                <a:latin typeface="NikoshBAN" pitchFamily="2" charset="0"/>
                <a:cs typeface="NikoshBAN" pitchFamily="2" charset="0"/>
              </a:rPr>
              <a:t>তাই স্লাইডটি হাইড অবস্থায় আছে।</a:t>
            </a:r>
            <a:endParaRPr lang="en-US" sz="4000" dirty="0">
              <a:latin typeface="NikoshBAN" pitchFamily="2" charset="0"/>
              <a:cs typeface="NikoshBAN" pitchFamily="2" charset="0"/>
            </a:endParaRPr>
          </a:p>
        </p:txBody>
      </p:sp>
      <p:sp>
        <p:nvSpPr>
          <p:cNvPr id="4" name="Rectangle 3"/>
          <p:cNvSpPr/>
          <p:nvPr/>
        </p:nvSpPr>
        <p:spPr>
          <a:xfrm>
            <a:off x="615846" y="2329720"/>
            <a:ext cx="7307704"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bn-BD" sz="2800" dirty="0" smtClean="0">
                <a:latin typeface="NikoshBAN" pitchFamily="2" charset="0"/>
                <a:cs typeface="NikoshBAN" pitchFamily="2" charset="0"/>
              </a:rPr>
              <a:t>পাঠটি শ্রেণিকক্ষে উপস্থাপনের </a:t>
            </a:r>
            <a:r>
              <a:rPr lang="en-US" sz="2800" dirty="0" err="1" smtClean="0">
                <a:solidFill>
                  <a:schemeClr val="tx1"/>
                </a:solidFill>
                <a:latin typeface="NikoshBAN" pitchFamily="2" charset="0"/>
                <a:cs typeface="NikoshBAN" pitchFamily="2" charset="0"/>
              </a:rPr>
              <a:t>প্রয়োজনীয়</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পরামর্শ ও দিক-</a:t>
            </a:r>
            <a:r>
              <a:rPr lang="en-US" sz="2800" dirty="0" err="1" smtClean="0">
                <a:solidFill>
                  <a:schemeClr val="tx1"/>
                </a:solidFill>
                <a:latin typeface="NikoshBAN" pitchFamily="2" charset="0"/>
                <a:cs typeface="NikoshBAN" pitchFamily="2" charset="0"/>
              </a:rPr>
              <a:t>নির্দেশনা</a:t>
            </a:r>
            <a:r>
              <a:rPr lang="en-US" sz="2800" dirty="0" smtClean="0">
                <a:solidFill>
                  <a:schemeClr val="tx1"/>
                </a:solidFill>
                <a:latin typeface="NikoshBAN" pitchFamily="2" charset="0"/>
                <a:cs typeface="NikoshBAN" pitchFamily="2" charset="0"/>
              </a:rPr>
              <a:t> Slide Note </a:t>
            </a:r>
            <a:r>
              <a:rPr lang="bn-BD" sz="2800" dirty="0" smtClean="0">
                <a:solidFill>
                  <a:schemeClr val="tx1"/>
                </a:solidFill>
                <a:latin typeface="NikoshBAN" pitchFamily="2" charset="0"/>
                <a:cs typeface="NikoshBAN" pitchFamily="2" charset="0"/>
              </a:rPr>
              <a:t>এ দেয়া</a:t>
            </a:r>
            <a:r>
              <a:rPr lang="en-US" sz="2800" dirty="0" smtClean="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আছে</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a:t>
            </a:r>
            <a:r>
              <a:rPr lang="en-US" sz="2800" dirty="0" err="1" smtClean="0">
                <a:latin typeface="NikoshBAN" pitchFamily="2" charset="0"/>
                <a:cs typeface="NikoshBAN" pitchFamily="2" charset="0"/>
              </a:rPr>
              <a:t>উপস্থাপনের</a:t>
            </a:r>
            <a:r>
              <a:rPr lang="en-US" sz="2800" dirty="0" smtClean="0">
                <a:latin typeface="NikoshBAN" pitchFamily="2" charset="0"/>
                <a:cs typeface="NikoshBAN" pitchFamily="2" charset="0"/>
              </a:rPr>
              <a:t> </a:t>
            </a:r>
            <a:r>
              <a:rPr lang="en-US" sz="2800" dirty="0" err="1">
                <a:latin typeface="NikoshBAN" pitchFamily="2" charset="0"/>
                <a:cs typeface="NikoshBAN" pitchFamily="2" charset="0"/>
              </a:rPr>
              <a:t>পূর্বে</a:t>
            </a:r>
            <a:r>
              <a:rPr lang="en-US" sz="2800" dirty="0">
                <a:latin typeface="NikoshBAN" pitchFamily="2" charset="0"/>
                <a:cs typeface="NikoshBAN" pitchFamily="2" charset="0"/>
              </a:rPr>
              <a:t> </a:t>
            </a:r>
            <a:r>
              <a:rPr lang="bn-BD" sz="2800" dirty="0" smtClean="0">
                <a:latin typeface="NikoshBAN" pitchFamily="2" charset="0"/>
                <a:cs typeface="NikoshBAN" pitchFamily="2" charset="0"/>
              </a:rPr>
              <a:t>সম্মানিত শিক্ষকগণ </a:t>
            </a:r>
            <a:r>
              <a:rPr lang="en-US" sz="2800" dirty="0" smtClean="0">
                <a:solidFill>
                  <a:srgbClr val="FF0000"/>
                </a:solidFill>
                <a:latin typeface="NikoshBAN" pitchFamily="2" charset="0"/>
                <a:cs typeface="NikoshBAN" pitchFamily="2" charset="0"/>
              </a:rPr>
              <a:t>'</a:t>
            </a:r>
            <a:r>
              <a:rPr lang="en-US" sz="2800" dirty="0" err="1" smtClean="0">
                <a:solidFill>
                  <a:srgbClr val="FF0000"/>
                </a:solidFill>
                <a:latin typeface="NikoshBAN" pitchFamily="2" charset="0"/>
                <a:cs typeface="NikoshBAN" pitchFamily="2" charset="0"/>
              </a:rPr>
              <a:t>স্লাইড-নোটগুলো</a:t>
            </a:r>
            <a:r>
              <a:rPr lang="bn-BD" sz="2800" dirty="0" smtClean="0">
                <a:solidFill>
                  <a:srgbClr val="FF0000"/>
                </a:solidFill>
                <a:latin typeface="NikoshBAN" pitchFamily="2" charset="0"/>
                <a:cs typeface="NikoshBAN" pitchFamily="2" charset="0"/>
              </a:rPr>
              <a:t>'</a:t>
            </a:r>
            <a:r>
              <a:rPr lang="en-US" sz="2800" dirty="0" smtClean="0">
                <a:latin typeface="NikoshBAN" pitchFamily="2" charset="0"/>
                <a:cs typeface="NikoshBAN" pitchFamily="2" charset="0"/>
              </a:rPr>
              <a:t> </a:t>
            </a:r>
            <a:r>
              <a:rPr lang="en-US" sz="2800" dirty="0" err="1">
                <a:latin typeface="NikoshBAN" pitchFamily="2" charset="0"/>
                <a:cs typeface="NikoshBAN" pitchFamily="2" charset="0"/>
              </a:rPr>
              <a:t>দেখে</a:t>
            </a:r>
            <a:r>
              <a:rPr lang="en-US" sz="2800" dirty="0">
                <a:latin typeface="NikoshBAN" pitchFamily="2" charset="0"/>
                <a:cs typeface="NikoshBAN" pitchFamily="2" charset="0"/>
              </a:rPr>
              <a:t> </a:t>
            </a:r>
            <a:r>
              <a:rPr lang="bn-BD" sz="2800" dirty="0" smtClean="0">
                <a:latin typeface="NikoshBAN" pitchFamily="2" charset="0"/>
                <a:cs typeface="NikoshBAN" pitchFamily="2" charset="0"/>
              </a:rPr>
              <a:t>পাঠ্য বইয়ের সাথে মিলিয়ে নিতে পারেন এবং </a:t>
            </a:r>
            <a:r>
              <a:rPr lang="en-US" sz="2800" dirty="0" smtClean="0">
                <a:latin typeface="NikoshBAN" pitchFamily="2" charset="0"/>
                <a:cs typeface="NikoshBAN" pitchFamily="2" charset="0"/>
              </a:rPr>
              <a:t>F</a:t>
            </a:r>
            <a:r>
              <a:rPr lang="en-US" sz="2800" dirty="0" smtClean="0"/>
              <a:t>5</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চেপে </a:t>
            </a:r>
            <a:r>
              <a:rPr lang="en-US" sz="2800" dirty="0" err="1" smtClean="0">
                <a:latin typeface="NikoshBAN" pitchFamily="2" charset="0"/>
                <a:cs typeface="NikoshBAN" pitchFamily="2" charset="0"/>
              </a:rPr>
              <a:t>পাঠটি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উপস্থাপন শুরু করতে পারেন।</a:t>
            </a:r>
            <a:r>
              <a:rPr lang="en-US" sz="2800" dirty="0" smtClean="0">
                <a:latin typeface="NikoshBAN" pitchFamily="2" charset="0"/>
                <a:cs typeface="NikoshBAN" pitchFamily="2" charset="0"/>
              </a:rPr>
              <a:t> </a:t>
            </a:r>
            <a:r>
              <a:rPr lang="bn-BD" sz="2800" dirty="0">
                <a:solidFill>
                  <a:srgbClr val="00B050"/>
                </a:solidFill>
                <a:latin typeface="NikoshBAN" pitchFamily="2" charset="0"/>
                <a:cs typeface="NikoshBAN" pitchFamily="2" charset="0"/>
              </a:rPr>
              <a:t>পাশাপাশি </a:t>
            </a:r>
            <a:r>
              <a:rPr lang="bn-BD" sz="2800" dirty="0" smtClean="0">
                <a:solidFill>
                  <a:srgbClr val="00B050"/>
                </a:solidFill>
                <a:latin typeface="NikoshBAN" pitchFamily="2" charset="0"/>
                <a:cs typeface="NikoshBAN" pitchFamily="2" charset="0"/>
              </a:rPr>
              <a:t>শিক্ষকের </a:t>
            </a:r>
            <a:r>
              <a:rPr lang="bn-BD" sz="2800" dirty="0">
                <a:solidFill>
                  <a:srgbClr val="00B050"/>
                </a:solidFill>
                <a:latin typeface="NikoshBAN" pitchFamily="2" charset="0"/>
                <a:cs typeface="NikoshBAN" pitchFamily="2" charset="0"/>
              </a:rPr>
              <a:t>নিজস্ব চিন্তা-চেতনা </a:t>
            </a:r>
            <a:r>
              <a:rPr lang="bn-BD" sz="2800" dirty="0" smtClean="0">
                <a:solidFill>
                  <a:srgbClr val="00B050"/>
                </a:solidFill>
                <a:latin typeface="NikoshBAN" pitchFamily="2" charset="0"/>
                <a:cs typeface="NikoshBAN" pitchFamily="2" charset="0"/>
              </a:rPr>
              <a:t>কন্টেন্টকে </a:t>
            </a:r>
            <a:r>
              <a:rPr lang="bn-BD" sz="2800" dirty="0">
                <a:solidFill>
                  <a:srgbClr val="00B050"/>
                </a:solidFill>
                <a:latin typeface="NikoshBAN" pitchFamily="2" charset="0"/>
                <a:cs typeface="NikoshBAN" pitchFamily="2" charset="0"/>
              </a:rPr>
              <a:t>আরো বেশী </a:t>
            </a:r>
            <a:r>
              <a:rPr lang="bn-BD" sz="2800" dirty="0" smtClean="0">
                <a:solidFill>
                  <a:srgbClr val="00B050"/>
                </a:solidFill>
                <a:latin typeface="NikoshBAN" pitchFamily="2" charset="0"/>
                <a:cs typeface="NikoshBAN" pitchFamily="2" charset="0"/>
              </a:rPr>
              <a:t>ফলপ্রস</a:t>
            </a:r>
            <a:r>
              <a:rPr lang="en-US" sz="2800" dirty="0">
                <a:solidFill>
                  <a:srgbClr val="00B050"/>
                </a:solidFill>
                <a:latin typeface="NikoshBAN" pitchFamily="2" charset="0"/>
                <a:cs typeface="NikoshBAN" pitchFamily="2" charset="0"/>
              </a:rPr>
              <a:t>ূ</a:t>
            </a:r>
            <a:r>
              <a:rPr lang="bn-BD" sz="2800" dirty="0" smtClean="0">
                <a:solidFill>
                  <a:srgbClr val="00B050"/>
                </a:solidFill>
                <a:latin typeface="NikoshBAN" pitchFamily="2" charset="0"/>
                <a:cs typeface="NikoshBAN" pitchFamily="2" charset="0"/>
              </a:rPr>
              <a:t> </a:t>
            </a:r>
            <a:r>
              <a:rPr lang="bn-BD" sz="2800" dirty="0">
                <a:solidFill>
                  <a:srgbClr val="00B050"/>
                </a:solidFill>
                <a:latin typeface="NikoshBAN" pitchFamily="2" charset="0"/>
                <a:cs typeface="NikoshBAN" pitchFamily="2" charset="0"/>
              </a:rPr>
              <a:t>করবে আশা করি</a:t>
            </a:r>
            <a:r>
              <a:rPr lang="bn-BD" sz="2800" dirty="0" smtClean="0">
                <a:solidFill>
                  <a:srgbClr val="00B050"/>
                </a:solidFill>
                <a:latin typeface="NikoshBAN" pitchFamily="2" charset="0"/>
                <a:cs typeface="NikoshBAN" pitchFamily="2" charset="0"/>
              </a:rPr>
              <a:t>...</a:t>
            </a:r>
            <a:endParaRPr lang="en-US" sz="2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192323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Delower\Desktop\content\Hemonta 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28" y="304800"/>
            <a:ext cx="3436257" cy="52929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524000"/>
            <a:ext cx="3737429" cy="4419600"/>
          </a:xfrm>
          <a:prstGeom prst="rect">
            <a:avLst/>
          </a:prstGeom>
        </p:spPr>
        <p:txBody>
          <a:bodyPr wrap="none">
            <a:prstTxWarp prst="textArchDown">
              <a:avLst>
                <a:gd name="adj" fmla="val 630736"/>
              </a:avLst>
            </a:prstTxWarp>
            <a:spAutoFit/>
          </a:bodyPr>
          <a:lstStyle/>
          <a:p>
            <a:r>
              <a:rPr lang="bn-BD" sz="4800" b="1" dirty="0">
                <a:ln w="10541" cmpd="sng">
                  <a:solidFill>
                    <a:schemeClr val="accent1">
                      <a:shade val="88000"/>
                      <a:satMod val="110000"/>
                    </a:schemeClr>
                  </a:solidFill>
                  <a:prstDash val="solid"/>
                </a:ln>
                <a:solidFill>
                  <a:srgbClr val="7030A0"/>
                </a:solidFill>
                <a:latin typeface="NikoshBAN" pitchFamily="2" charset="0"/>
                <a:cs typeface="NikoshBAN" pitchFamily="2" charset="0"/>
              </a:rPr>
              <a:t>সেন বংশের প্রতিষ্ঠতা </a:t>
            </a:r>
            <a:r>
              <a:rPr lang="bn-BD" sz="4800" b="1" dirty="0">
                <a:ln w="10541" cmpd="sng">
                  <a:solidFill>
                    <a:schemeClr val="accent1">
                      <a:shade val="88000"/>
                      <a:satMod val="110000"/>
                    </a:schemeClr>
                  </a:solidFill>
                  <a:prstDash val="solid"/>
                </a:ln>
                <a:solidFill>
                  <a:srgbClr val="FF0000"/>
                </a:solidFill>
                <a:latin typeface="NikoshBAN" pitchFamily="2" charset="0"/>
                <a:cs typeface="NikoshBAN" pitchFamily="2" charset="0"/>
              </a:rPr>
              <a:t>হেমন্ত </a:t>
            </a:r>
            <a:r>
              <a:rPr lang="bn-BD" sz="4800" b="1" dirty="0" smtClean="0">
                <a:ln w="10541" cmpd="sng">
                  <a:solidFill>
                    <a:schemeClr val="accent1">
                      <a:shade val="88000"/>
                      <a:satMod val="110000"/>
                    </a:schemeClr>
                  </a:solidFill>
                  <a:prstDash val="solid"/>
                </a:ln>
                <a:solidFill>
                  <a:srgbClr val="FF0000"/>
                </a:solidFill>
                <a:latin typeface="NikoshBAN" pitchFamily="2" charset="0"/>
                <a:cs typeface="NikoshBAN" pitchFamily="2" charset="0"/>
              </a:rPr>
              <a:t>সেন </a:t>
            </a:r>
            <a:r>
              <a:rPr lang="bn-BD" sz="4800" b="1" dirty="0" smtClean="0">
                <a:ln w="10541" cmpd="sng">
                  <a:solidFill>
                    <a:schemeClr val="accent1">
                      <a:shade val="88000"/>
                      <a:satMod val="110000"/>
                    </a:schemeClr>
                  </a:solidFill>
                  <a:prstDash val="solid"/>
                </a:ln>
                <a:latin typeface="NikoshBAN" pitchFamily="2" charset="0"/>
                <a:cs typeface="NikoshBAN" pitchFamily="2" charset="0"/>
              </a:rPr>
              <a:t>(১০৭০-১০৯৫ খ্রি.)</a:t>
            </a:r>
            <a:endParaRPr lang="bn-BD" sz="4800" b="1" dirty="0">
              <a:ln w="10541" cmpd="sng">
                <a:solidFill>
                  <a:schemeClr val="accent1">
                    <a:shade val="88000"/>
                    <a:satMod val="110000"/>
                  </a:schemeClr>
                </a:solidFill>
                <a:prstDash val="solid"/>
              </a:ln>
              <a:latin typeface="NikoshBAN" pitchFamily="2" charset="0"/>
              <a:cs typeface="NikoshBAN" pitchFamily="2" charset="0"/>
            </a:endParaRPr>
          </a:p>
        </p:txBody>
      </p:sp>
      <p:pic>
        <p:nvPicPr>
          <p:cNvPr id="4098" name="Picture 2" descr="C:\Documents and Settings\Delower\Desktop\content\Karnata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631" y="489403"/>
            <a:ext cx="4405555" cy="5108342"/>
          </a:xfrm>
          <a:prstGeom prst="rect">
            <a:avLst/>
          </a:prstGeom>
          <a:no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916934" y="2667000"/>
            <a:ext cx="1855466" cy="1263787"/>
            <a:chOff x="5797110" y="2695460"/>
            <a:chExt cx="1855466" cy="1263787"/>
          </a:xfrm>
        </p:grpSpPr>
        <p:sp>
          <p:nvSpPr>
            <p:cNvPr id="7" name="Striped Right Arrow 6"/>
            <p:cNvSpPr/>
            <p:nvPr/>
          </p:nvSpPr>
          <p:spPr>
            <a:xfrm rot="19490224">
              <a:off x="5797110" y="3730647"/>
              <a:ext cx="435898" cy="228600"/>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p:cNvSpPr/>
            <p:nvPr/>
          </p:nvSpPr>
          <p:spPr>
            <a:xfrm rot="19490224">
              <a:off x="6272416" y="3419590"/>
              <a:ext cx="435898" cy="228600"/>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rot="19490224">
              <a:off x="6728672" y="3076460"/>
              <a:ext cx="435898" cy="228600"/>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rot="19490224">
              <a:off x="7216678" y="2695460"/>
              <a:ext cx="435898" cy="228600"/>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reeform 2"/>
          <p:cNvSpPr/>
          <p:nvPr/>
        </p:nvSpPr>
        <p:spPr>
          <a:xfrm>
            <a:off x="4995268" y="3180516"/>
            <a:ext cx="1251094" cy="2068594"/>
          </a:xfrm>
          <a:custGeom>
            <a:avLst/>
            <a:gdLst>
              <a:gd name="connsiteX0" fmla="*/ 524672 w 708574"/>
              <a:gd name="connsiteY0" fmla="*/ 1166813 h 1171575"/>
              <a:gd name="connsiteX1" fmla="*/ 486572 w 708574"/>
              <a:gd name="connsiteY1" fmla="*/ 1147763 h 1171575"/>
              <a:gd name="connsiteX2" fmla="*/ 477047 w 708574"/>
              <a:gd name="connsiteY2" fmla="*/ 1133475 h 1171575"/>
              <a:gd name="connsiteX3" fmla="*/ 429422 w 708574"/>
              <a:gd name="connsiteY3" fmla="*/ 1138238 h 1171575"/>
              <a:gd name="connsiteX4" fmla="*/ 405610 w 708574"/>
              <a:gd name="connsiteY4" fmla="*/ 1162050 h 1171575"/>
              <a:gd name="connsiteX5" fmla="*/ 372272 w 708574"/>
              <a:gd name="connsiteY5" fmla="*/ 1171575 h 1171575"/>
              <a:gd name="connsiteX6" fmla="*/ 357985 w 708574"/>
              <a:gd name="connsiteY6" fmla="*/ 1166813 h 1171575"/>
              <a:gd name="connsiteX7" fmla="*/ 338935 w 708574"/>
              <a:gd name="connsiteY7" fmla="*/ 1162050 h 1171575"/>
              <a:gd name="connsiteX8" fmla="*/ 329410 w 708574"/>
              <a:gd name="connsiteY8" fmla="*/ 1147763 h 1171575"/>
              <a:gd name="connsiteX9" fmla="*/ 315122 w 708574"/>
              <a:gd name="connsiteY9" fmla="*/ 1133475 h 1171575"/>
              <a:gd name="connsiteX10" fmla="*/ 305597 w 708574"/>
              <a:gd name="connsiteY10" fmla="*/ 1119188 h 1171575"/>
              <a:gd name="connsiteX11" fmla="*/ 262735 w 708574"/>
              <a:gd name="connsiteY11" fmla="*/ 1081088 h 1171575"/>
              <a:gd name="connsiteX12" fmla="*/ 248447 w 708574"/>
              <a:gd name="connsiteY12" fmla="*/ 1076325 h 1171575"/>
              <a:gd name="connsiteX13" fmla="*/ 238922 w 708574"/>
              <a:gd name="connsiteY13" fmla="*/ 1062038 h 1171575"/>
              <a:gd name="connsiteX14" fmla="*/ 224635 w 708574"/>
              <a:gd name="connsiteY14" fmla="*/ 1052513 h 1171575"/>
              <a:gd name="connsiteX15" fmla="*/ 210347 w 708574"/>
              <a:gd name="connsiteY15" fmla="*/ 1038225 h 1171575"/>
              <a:gd name="connsiteX16" fmla="*/ 205585 w 708574"/>
              <a:gd name="connsiteY16" fmla="*/ 1019175 h 1171575"/>
              <a:gd name="connsiteX17" fmla="*/ 177010 w 708574"/>
              <a:gd name="connsiteY17" fmla="*/ 976313 h 1171575"/>
              <a:gd name="connsiteX18" fmla="*/ 167485 w 708574"/>
              <a:gd name="connsiteY18" fmla="*/ 962025 h 1171575"/>
              <a:gd name="connsiteX19" fmla="*/ 157960 w 708574"/>
              <a:gd name="connsiteY19" fmla="*/ 947738 h 1171575"/>
              <a:gd name="connsiteX20" fmla="*/ 143672 w 708574"/>
              <a:gd name="connsiteY20" fmla="*/ 919163 h 1171575"/>
              <a:gd name="connsiteX21" fmla="*/ 129385 w 708574"/>
              <a:gd name="connsiteY21" fmla="*/ 890588 h 1171575"/>
              <a:gd name="connsiteX22" fmla="*/ 115097 w 708574"/>
              <a:gd name="connsiteY22" fmla="*/ 881063 h 1171575"/>
              <a:gd name="connsiteX23" fmla="*/ 115097 w 708574"/>
              <a:gd name="connsiteY23" fmla="*/ 833438 h 1171575"/>
              <a:gd name="connsiteX24" fmla="*/ 105572 w 708574"/>
              <a:gd name="connsiteY24" fmla="*/ 766763 h 1171575"/>
              <a:gd name="connsiteX25" fmla="*/ 100810 w 708574"/>
              <a:gd name="connsiteY25" fmla="*/ 747713 h 1171575"/>
              <a:gd name="connsiteX26" fmla="*/ 86522 w 708574"/>
              <a:gd name="connsiteY26" fmla="*/ 733425 h 1171575"/>
              <a:gd name="connsiteX27" fmla="*/ 81760 w 708574"/>
              <a:gd name="connsiteY27" fmla="*/ 719138 h 1171575"/>
              <a:gd name="connsiteX28" fmla="*/ 67472 w 708574"/>
              <a:gd name="connsiteY28" fmla="*/ 704850 h 1171575"/>
              <a:gd name="connsiteX29" fmla="*/ 81760 w 708574"/>
              <a:gd name="connsiteY29" fmla="*/ 690563 h 1171575"/>
              <a:gd name="connsiteX30" fmla="*/ 110335 w 708574"/>
              <a:gd name="connsiteY30" fmla="*/ 681038 h 1171575"/>
              <a:gd name="connsiteX31" fmla="*/ 81760 w 708574"/>
              <a:gd name="connsiteY31" fmla="*/ 652463 h 1171575"/>
              <a:gd name="connsiteX32" fmla="*/ 72235 w 708574"/>
              <a:gd name="connsiteY32" fmla="*/ 638175 h 1171575"/>
              <a:gd name="connsiteX33" fmla="*/ 29372 w 708574"/>
              <a:gd name="connsiteY33" fmla="*/ 590550 h 1171575"/>
              <a:gd name="connsiteX34" fmla="*/ 24610 w 708574"/>
              <a:gd name="connsiteY34" fmla="*/ 576263 h 1171575"/>
              <a:gd name="connsiteX35" fmla="*/ 19847 w 708574"/>
              <a:gd name="connsiteY35" fmla="*/ 538163 h 1171575"/>
              <a:gd name="connsiteX36" fmla="*/ 10322 w 708574"/>
              <a:gd name="connsiteY36" fmla="*/ 523875 h 1171575"/>
              <a:gd name="connsiteX37" fmla="*/ 5560 w 708574"/>
              <a:gd name="connsiteY37" fmla="*/ 504825 h 1171575"/>
              <a:gd name="connsiteX38" fmla="*/ 797 w 708574"/>
              <a:gd name="connsiteY38" fmla="*/ 490538 h 1171575"/>
              <a:gd name="connsiteX39" fmla="*/ 19847 w 708574"/>
              <a:gd name="connsiteY39" fmla="*/ 485775 h 1171575"/>
              <a:gd name="connsiteX40" fmla="*/ 81760 w 708574"/>
              <a:gd name="connsiteY40" fmla="*/ 481013 h 1171575"/>
              <a:gd name="connsiteX41" fmla="*/ 76997 w 708574"/>
              <a:gd name="connsiteY41" fmla="*/ 428625 h 1171575"/>
              <a:gd name="connsiteX42" fmla="*/ 72235 w 708574"/>
              <a:gd name="connsiteY42" fmla="*/ 347663 h 1171575"/>
              <a:gd name="connsiteX43" fmla="*/ 76997 w 708574"/>
              <a:gd name="connsiteY43" fmla="*/ 333375 h 1171575"/>
              <a:gd name="connsiteX44" fmla="*/ 105572 w 708574"/>
              <a:gd name="connsiteY44" fmla="*/ 323850 h 1171575"/>
              <a:gd name="connsiteX45" fmla="*/ 162722 w 708574"/>
              <a:gd name="connsiteY45" fmla="*/ 309563 h 1171575"/>
              <a:gd name="connsiteX46" fmla="*/ 177010 w 708574"/>
              <a:gd name="connsiteY46" fmla="*/ 304800 h 1171575"/>
              <a:gd name="connsiteX47" fmla="*/ 205585 w 708574"/>
              <a:gd name="connsiteY47" fmla="*/ 276225 h 1171575"/>
              <a:gd name="connsiteX48" fmla="*/ 248447 w 708574"/>
              <a:gd name="connsiteY48" fmla="*/ 257175 h 1171575"/>
              <a:gd name="connsiteX49" fmla="*/ 257972 w 708574"/>
              <a:gd name="connsiteY49" fmla="*/ 242888 h 1171575"/>
              <a:gd name="connsiteX50" fmla="*/ 243685 w 708574"/>
              <a:gd name="connsiteY50" fmla="*/ 209550 h 1171575"/>
              <a:gd name="connsiteX51" fmla="*/ 248447 w 708574"/>
              <a:gd name="connsiteY51" fmla="*/ 180975 h 1171575"/>
              <a:gd name="connsiteX52" fmla="*/ 262735 w 708574"/>
              <a:gd name="connsiteY52" fmla="*/ 176213 h 1171575"/>
              <a:gd name="connsiteX53" fmla="*/ 277022 w 708574"/>
              <a:gd name="connsiteY53" fmla="*/ 161925 h 1171575"/>
              <a:gd name="connsiteX54" fmla="*/ 319885 w 708574"/>
              <a:gd name="connsiteY54" fmla="*/ 166688 h 1171575"/>
              <a:gd name="connsiteX55" fmla="*/ 334172 w 708574"/>
              <a:gd name="connsiteY55" fmla="*/ 176213 h 1171575"/>
              <a:gd name="connsiteX56" fmla="*/ 372272 w 708574"/>
              <a:gd name="connsiteY56" fmla="*/ 133350 h 1171575"/>
              <a:gd name="connsiteX57" fmla="*/ 386560 w 708574"/>
              <a:gd name="connsiteY57" fmla="*/ 128588 h 1171575"/>
              <a:gd name="connsiteX58" fmla="*/ 405610 w 708574"/>
              <a:gd name="connsiteY58" fmla="*/ 133350 h 1171575"/>
              <a:gd name="connsiteX59" fmla="*/ 443710 w 708574"/>
              <a:gd name="connsiteY59" fmla="*/ 119063 h 1171575"/>
              <a:gd name="connsiteX60" fmla="*/ 462760 w 708574"/>
              <a:gd name="connsiteY60" fmla="*/ 104775 h 1171575"/>
              <a:gd name="connsiteX61" fmla="*/ 491335 w 708574"/>
              <a:gd name="connsiteY61" fmla="*/ 76200 h 1171575"/>
              <a:gd name="connsiteX62" fmla="*/ 496097 w 708574"/>
              <a:gd name="connsiteY62" fmla="*/ 61913 h 1171575"/>
              <a:gd name="connsiteX63" fmla="*/ 500860 w 708574"/>
              <a:gd name="connsiteY63" fmla="*/ 38100 h 1171575"/>
              <a:gd name="connsiteX64" fmla="*/ 553247 w 708574"/>
              <a:gd name="connsiteY64" fmla="*/ 0 h 1171575"/>
              <a:gd name="connsiteX65" fmla="*/ 596110 w 708574"/>
              <a:gd name="connsiteY65" fmla="*/ 38100 h 1171575"/>
              <a:gd name="connsiteX66" fmla="*/ 610397 w 708574"/>
              <a:gd name="connsiteY66" fmla="*/ 52388 h 1171575"/>
              <a:gd name="connsiteX67" fmla="*/ 615160 w 708574"/>
              <a:gd name="connsiteY67" fmla="*/ 66675 h 1171575"/>
              <a:gd name="connsiteX68" fmla="*/ 596110 w 708574"/>
              <a:gd name="connsiteY68" fmla="*/ 90488 h 1171575"/>
              <a:gd name="connsiteX69" fmla="*/ 586585 w 708574"/>
              <a:gd name="connsiteY69" fmla="*/ 104775 h 1171575"/>
              <a:gd name="connsiteX70" fmla="*/ 586585 w 708574"/>
              <a:gd name="connsiteY70" fmla="*/ 161925 h 1171575"/>
              <a:gd name="connsiteX71" fmla="*/ 591347 w 708574"/>
              <a:gd name="connsiteY71" fmla="*/ 190500 h 1171575"/>
              <a:gd name="connsiteX72" fmla="*/ 586585 w 708574"/>
              <a:gd name="connsiteY72" fmla="*/ 223838 h 1171575"/>
              <a:gd name="connsiteX73" fmla="*/ 567535 w 708574"/>
              <a:gd name="connsiteY73" fmla="*/ 238125 h 1171575"/>
              <a:gd name="connsiteX74" fmla="*/ 586585 w 708574"/>
              <a:gd name="connsiteY74" fmla="*/ 290513 h 1171575"/>
              <a:gd name="connsiteX75" fmla="*/ 581822 w 708574"/>
              <a:gd name="connsiteY75" fmla="*/ 328613 h 1171575"/>
              <a:gd name="connsiteX76" fmla="*/ 567535 w 708574"/>
              <a:gd name="connsiteY76" fmla="*/ 342900 h 1171575"/>
              <a:gd name="connsiteX77" fmla="*/ 543722 w 708574"/>
              <a:gd name="connsiteY77" fmla="*/ 366713 h 1171575"/>
              <a:gd name="connsiteX78" fmla="*/ 534197 w 708574"/>
              <a:gd name="connsiteY78" fmla="*/ 381000 h 1171575"/>
              <a:gd name="connsiteX79" fmla="*/ 548485 w 708574"/>
              <a:gd name="connsiteY79" fmla="*/ 390525 h 1171575"/>
              <a:gd name="connsiteX80" fmla="*/ 577060 w 708574"/>
              <a:gd name="connsiteY80" fmla="*/ 419100 h 1171575"/>
              <a:gd name="connsiteX81" fmla="*/ 581822 w 708574"/>
              <a:gd name="connsiteY81" fmla="*/ 438150 h 1171575"/>
              <a:gd name="connsiteX82" fmla="*/ 586585 w 708574"/>
              <a:gd name="connsiteY82" fmla="*/ 452438 h 1171575"/>
              <a:gd name="connsiteX83" fmla="*/ 577060 w 708574"/>
              <a:gd name="connsiteY83" fmla="*/ 471488 h 1171575"/>
              <a:gd name="connsiteX84" fmla="*/ 553247 w 708574"/>
              <a:gd name="connsiteY84" fmla="*/ 500063 h 1171575"/>
              <a:gd name="connsiteX85" fmla="*/ 548485 w 708574"/>
              <a:gd name="connsiteY85" fmla="*/ 519113 h 1171575"/>
              <a:gd name="connsiteX86" fmla="*/ 524672 w 708574"/>
              <a:gd name="connsiteY86" fmla="*/ 542925 h 1171575"/>
              <a:gd name="connsiteX87" fmla="*/ 505622 w 708574"/>
              <a:gd name="connsiteY87" fmla="*/ 547688 h 1171575"/>
              <a:gd name="connsiteX88" fmla="*/ 500860 w 708574"/>
              <a:gd name="connsiteY88" fmla="*/ 561975 h 1171575"/>
              <a:gd name="connsiteX89" fmla="*/ 524672 w 708574"/>
              <a:gd name="connsiteY89" fmla="*/ 590550 h 1171575"/>
              <a:gd name="connsiteX90" fmla="*/ 519910 w 708574"/>
              <a:gd name="connsiteY90" fmla="*/ 614363 h 1171575"/>
              <a:gd name="connsiteX91" fmla="*/ 510385 w 708574"/>
              <a:gd name="connsiteY91" fmla="*/ 628650 h 1171575"/>
              <a:gd name="connsiteX92" fmla="*/ 496097 w 708574"/>
              <a:gd name="connsiteY92" fmla="*/ 657225 h 1171575"/>
              <a:gd name="connsiteX93" fmla="*/ 500860 w 708574"/>
              <a:gd name="connsiteY93" fmla="*/ 690563 h 1171575"/>
              <a:gd name="connsiteX94" fmla="*/ 524672 w 708574"/>
              <a:gd name="connsiteY94" fmla="*/ 709613 h 1171575"/>
              <a:gd name="connsiteX95" fmla="*/ 600872 w 708574"/>
              <a:gd name="connsiteY95" fmla="*/ 723900 h 1171575"/>
              <a:gd name="connsiteX96" fmla="*/ 605635 w 708574"/>
              <a:gd name="connsiteY96" fmla="*/ 738188 h 1171575"/>
              <a:gd name="connsiteX97" fmla="*/ 610397 w 708574"/>
              <a:gd name="connsiteY97" fmla="*/ 766763 h 1171575"/>
              <a:gd name="connsiteX98" fmla="*/ 638972 w 708574"/>
              <a:gd name="connsiteY98" fmla="*/ 757238 h 1171575"/>
              <a:gd name="connsiteX99" fmla="*/ 653260 w 708574"/>
              <a:gd name="connsiteY99" fmla="*/ 752475 h 1171575"/>
              <a:gd name="connsiteX100" fmla="*/ 667547 w 708574"/>
              <a:gd name="connsiteY100" fmla="*/ 766763 h 1171575"/>
              <a:gd name="connsiteX101" fmla="*/ 672310 w 708574"/>
              <a:gd name="connsiteY101" fmla="*/ 781050 h 1171575"/>
              <a:gd name="connsiteX102" fmla="*/ 681835 w 708574"/>
              <a:gd name="connsiteY102" fmla="*/ 800100 h 1171575"/>
              <a:gd name="connsiteX103" fmla="*/ 686597 w 708574"/>
              <a:gd name="connsiteY103" fmla="*/ 814388 h 1171575"/>
              <a:gd name="connsiteX104" fmla="*/ 700885 w 708574"/>
              <a:gd name="connsiteY104" fmla="*/ 823913 h 1171575"/>
              <a:gd name="connsiteX105" fmla="*/ 700885 w 708574"/>
              <a:gd name="connsiteY105" fmla="*/ 914400 h 1171575"/>
              <a:gd name="connsiteX106" fmla="*/ 686597 w 708574"/>
              <a:gd name="connsiteY106" fmla="*/ 928688 h 1171575"/>
              <a:gd name="connsiteX107" fmla="*/ 677072 w 708574"/>
              <a:gd name="connsiteY107" fmla="*/ 947738 h 1171575"/>
              <a:gd name="connsiteX108" fmla="*/ 662785 w 708574"/>
              <a:gd name="connsiteY108" fmla="*/ 966788 h 1171575"/>
              <a:gd name="connsiteX109" fmla="*/ 653260 w 708574"/>
              <a:gd name="connsiteY109" fmla="*/ 981075 h 1171575"/>
              <a:gd name="connsiteX110" fmla="*/ 634210 w 708574"/>
              <a:gd name="connsiteY110" fmla="*/ 985838 h 1171575"/>
              <a:gd name="connsiteX111" fmla="*/ 615160 w 708574"/>
              <a:gd name="connsiteY111" fmla="*/ 981075 h 1171575"/>
              <a:gd name="connsiteX112" fmla="*/ 600872 w 708574"/>
              <a:gd name="connsiteY112" fmla="*/ 971550 h 1171575"/>
              <a:gd name="connsiteX113" fmla="*/ 586585 w 708574"/>
              <a:gd name="connsiteY113" fmla="*/ 976313 h 1171575"/>
              <a:gd name="connsiteX114" fmla="*/ 572297 w 708574"/>
              <a:gd name="connsiteY114" fmla="*/ 990600 h 1171575"/>
              <a:gd name="connsiteX115" fmla="*/ 543722 w 708574"/>
              <a:gd name="connsiteY115" fmla="*/ 1000125 h 1171575"/>
              <a:gd name="connsiteX116" fmla="*/ 543722 w 708574"/>
              <a:gd name="connsiteY116" fmla="*/ 1114425 h 1171575"/>
              <a:gd name="connsiteX117" fmla="*/ 538960 w 708574"/>
              <a:gd name="connsiteY117" fmla="*/ 1128713 h 1171575"/>
              <a:gd name="connsiteX118" fmla="*/ 534197 w 708574"/>
              <a:gd name="connsiteY118" fmla="*/ 1147763 h 1171575"/>
              <a:gd name="connsiteX119" fmla="*/ 519910 w 708574"/>
              <a:gd name="connsiteY119" fmla="*/ 1166813 h 1171575"/>
              <a:gd name="connsiteX120" fmla="*/ 524672 w 708574"/>
              <a:gd name="connsiteY120" fmla="*/ 1166813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08574" h="1171575">
                <a:moveTo>
                  <a:pt x="524672" y="1166813"/>
                </a:moveTo>
                <a:cubicBezTo>
                  <a:pt x="519116" y="1163638"/>
                  <a:pt x="496083" y="1157274"/>
                  <a:pt x="486572" y="1147763"/>
                </a:cubicBezTo>
                <a:cubicBezTo>
                  <a:pt x="482525" y="1143716"/>
                  <a:pt x="480222" y="1138238"/>
                  <a:pt x="477047" y="1133475"/>
                </a:cubicBezTo>
                <a:cubicBezTo>
                  <a:pt x="461172" y="1135063"/>
                  <a:pt x="444968" y="1134650"/>
                  <a:pt x="429422" y="1138238"/>
                </a:cubicBezTo>
                <a:cubicBezTo>
                  <a:pt x="409344" y="1142872"/>
                  <a:pt x="419339" y="1151067"/>
                  <a:pt x="405610" y="1162050"/>
                </a:cubicBezTo>
                <a:cubicBezTo>
                  <a:pt x="402503" y="1164536"/>
                  <a:pt x="373520" y="1171263"/>
                  <a:pt x="372272" y="1171575"/>
                </a:cubicBezTo>
                <a:cubicBezTo>
                  <a:pt x="367510" y="1169988"/>
                  <a:pt x="362812" y="1168192"/>
                  <a:pt x="357985" y="1166813"/>
                </a:cubicBezTo>
                <a:cubicBezTo>
                  <a:pt x="351691" y="1165015"/>
                  <a:pt x="344381" y="1165681"/>
                  <a:pt x="338935" y="1162050"/>
                </a:cubicBezTo>
                <a:cubicBezTo>
                  <a:pt x="334173" y="1158875"/>
                  <a:pt x="333074" y="1152160"/>
                  <a:pt x="329410" y="1147763"/>
                </a:cubicBezTo>
                <a:cubicBezTo>
                  <a:pt x="325098" y="1142589"/>
                  <a:pt x="319434" y="1138649"/>
                  <a:pt x="315122" y="1133475"/>
                </a:cubicBezTo>
                <a:cubicBezTo>
                  <a:pt x="311458" y="1129078"/>
                  <a:pt x="309400" y="1123466"/>
                  <a:pt x="305597" y="1119188"/>
                </a:cubicBezTo>
                <a:cubicBezTo>
                  <a:pt x="295500" y="1107830"/>
                  <a:pt x="278659" y="1089050"/>
                  <a:pt x="262735" y="1081088"/>
                </a:cubicBezTo>
                <a:cubicBezTo>
                  <a:pt x="258245" y="1078843"/>
                  <a:pt x="253210" y="1077913"/>
                  <a:pt x="248447" y="1076325"/>
                </a:cubicBezTo>
                <a:cubicBezTo>
                  <a:pt x="245272" y="1071563"/>
                  <a:pt x="242969" y="1066085"/>
                  <a:pt x="238922" y="1062038"/>
                </a:cubicBezTo>
                <a:cubicBezTo>
                  <a:pt x="234875" y="1057991"/>
                  <a:pt x="229032" y="1056177"/>
                  <a:pt x="224635" y="1052513"/>
                </a:cubicBezTo>
                <a:cubicBezTo>
                  <a:pt x="219461" y="1048201"/>
                  <a:pt x="215110" y="1042988"/>
                  <a:pt x="210347" y="1038225"/>
                </a:cubicBezTo>
                <a:cubicBezTo>
                  <a:pt x="208760" y="1031875"/>
                  <a:pt x="208512" y="1025029"/>
                  <a:pt x="205585" y="1019175"/>
                </a:cubicBezTo>
                <a:cubicBezTo>
                  <a:pt x="205582" y="1019168"/>
                  <a:pt x="181775" y="983460"/>
                  <a:pt x="177010" y="976313"/>
                </a:cubicBezTo>
                <a:lnTo>
                  <a:pt x="167485" y="962025"/>
                </a:lnTo>
                <a:cubicBezTo>
                  <a:pt x="164310" y="957263"/>
                  <a:pt x="159770" y="953168"/>
                  <a:pt x="157960" y="947738"/>
                </a:cubicBezTo>
                <a:cubicBezTo>
                  <a:pt x="151387" y="928020"/>
                  <a:pt x="155982" y="937627"/>
                  <a:pt x="143672" y="919163"/>
                </a:cubicBezTo>
                <a:cubicBezTo>
                  <a:pt x="139799" y="907542"/>
                  <a:pt x="138618" y="899821"/>
                  <a:pt x="129385" y="890588"/>
                </a:cubicBezTo>
                <a:cubicBezTo>
                  <a:pt x="125337" y="886541"/>
                  <a:pt x="119860" y="884238"/>
                  <a:pt x="115097" y="881063"/>
                </a:cubicBezTo>
                <a:cubicBezTo>
                  <a:pt x="104339" y="848783"/>
                  <a:pt x="115097" y="888163"/>
                  <a:pt x="115097" y="833438"/>
                </a:cubicBezTo>
                <a:cubicBezTo>
                  <a:pt x="115097" y="814706"/>
                  <a:pt x="109970" y="786554"/>
                  <a:pt x="105572" y="766763"/>
                </a:cubicBezTo>
                <a:cubicBezTo>
                  <a:pt x="104152" y="760373"/>
                  <a:pt x="104057" y="753396"/>
                  <a:pt x="100810" y="747713"/>
                </a:cubicBezTo>
                <a:cubicBezTo>
                  <a:pt x="97468" y="741865"/>
                  <a:pt x="91285" y="738188"/>
                  <a:pt x="86522" y="733425"/>
                </a:cubicBezTo>
                <a:cubicBezTo>
                  <a:pt x="84935" y="728663"/>
                  <a:pt x="84545" y="723315"/>
                  <a:pt x="81760" y="719138"/>
                </a:cubicBezTo>
                <a:cubicBezTo>
                  <a:pt x="78024" y="713534"/>
                  <a:pt x="67472" y="711585"/>
                  <a:pt x="67472" y="704850"/>
                </a:cubicBezTo>
                <a:cubicBezTo>
                  <a:pt x="67472" y="698115"/>
                  <a:pt x="75872" y="693834"/>
                  <a:pt x="81760" y="690563"/>
                </a:cubicBezTo>
                <a:cubicBezTo>
                  <a:pt x="90537" y="685687"/>
                  <a:pt x="110335" y="681038"/>
                  <a:pt x="110335" y="681038"/>
                </a:cubicBezTo>
                <a:cubicBezTo>
                  <a:pt x="100810" y="671513"/>
                  <a:pt x="89232" y="663671"/>
                  <a:pt x="81760" y="652463"/>
                </a:cubicBezTo>
                <a:cubicBezTo>
                  <a:pt x="78585" y="647700"/>
                  <a:pt x="76038" y="642453"/>
                  <a:pt x="72235" y="638175"/>
                </a:cubicBezTo>
                <a:cubicBezTo>
                  <a:pt x="17527" y="576627"/>
                  <a:pt x="63834" y="636498"/>
                  <a:pt x="29372" y="590550"/>
                </a:cubicBezTo>
                <a:cubicBezTo>
                  <a:pt x="27785" y="585788"/>
                  <a:pt x="25508" y="581202"/>
                  <a:pt x="24610" y="576263"/>
                </a:cubicBezTo>
                <a:cubicBezTo>
                  <a:pt x="22320" y="563671"/>
                  <a:pt x="23215" y="550511"/>
                  <a:pt x="19847" y="538163"/>
                </a:cubicBezTo>
                <a:cubicBezTo>
                  <a:pt x="18341" y="532641"/>
                  <a:pt x="13497" y="528638"/>
                  <a:pt x="10322" y="523875"/>
                </a:cubicBezTo>
                <a:cubicBezTo>
                  <a:pt x="8735" y="517525"/>
                  <a:pt x="7358" y="511119"/>
                  <a:pt x="5560" y="504825"/>
                </a:cubicBezTo>
                <a:cubicBezTo>
                  <a:pt x="4181" y="499998"/>
                  <a:pt x="-2215" y="494554"/>
                  <a:pt x="797" y="490538"/>
                </a:cubicBezTo>
                <a:cubicBezTo>
                  <a:pt x="4724" y="485302"/>
                  <a:pt x="13346" y="486540"/>
                  <a:pt x="19847" y="485775"/>
                </a:cubicBezTo>
                <a:cubicBezTo>
                  <a:pt x="40404" y="483357"/>
                  <a:pt x="61122" y="482600"/>
                  <a:pt x="81760" y="481013"/>
                </a:cubicBezTo>
                <a:cubicBezTo>
                  <a:pt x="80172" y="463550"/>
                  <a:pt x="78246" y="446115"/>
                  <a:pt x="76997" y="428625"/>
                </a:cubicBezTo>
                <a:cubicBezTo>
                  <a:pt x="75071" y="401660"/>
                  <a:pt x="72235" y="374697"/>
                  <a:pt x="72235" y="347663"/>
                </a:cubicBezTo>
                <a:cubicBezTo>
                  <a:pt x="72235" y="342643"/>
                  <a:pt x="72912" y="336293"/>
                  <a:pt x="76997" y="333375"/>
                </a:cubicBezTo>
                <a:cubicBezTo>
                  <a:pt x="85167" y="327539"/>
                  <a:pt x="96047" y="327025"/>
                  <a:pt x="105572" y="323850"/>
                </a:cubicBezTo>
                <a:cubicBezTo>
                  <a:pt x="139198" y="312642"/>
                  <a:pt x="99061" y="325479"/>
                  <a:pt x="162722" y="309563"/>
                </a:cubicBezTo>
                <a:cubicBezTo>
                  <a:pt x="167592" y="308345"/>
                  <a:pt x="172247" y="306388"/>
                  <a:pt x="177010" y="304800"/>
                </a:cubicBezTo>
                <a:cubicBezTo>
                  <a:pt x="186535" y="295275"/>
                  <a:pt x="192806" y="280485"/>
                  <a:pt x="205585" y="276225"/>
                </a:cubicBezTo>
                <a:cubicBezTo>
                  <a:pt x="239590" y="264890"/>
                  <a:pt x="225806" y="272269"/>
                  <a:pt x="248447" y="257175"/>
                </a:cubicBezTo>
                <a:cubicBezTo>
                  <a:pt x="251622" y="252413"/>
                  <a:pt x="257162" y="248554"/>
                  <a:pt x="257972" y="242888"/>
                </a:cubicBezTo>
                <a:cubicBezTo>
                  <a:pt x="259781" y="230224"/>
                  <a:pt x="249880" y="218843"/>
                  <a:pt x="243685" y="209550"/>
                </a:cubicBezTo>
                <a:cubicBezTo>
                  <a:pt x="245272" y="200025"/>
                  <a:pt x="243656" y="189359"/>
                  <a:pt x="248447" y="180975"/>
                </a:cubicBezTo>
                <a:cubicBezTo>
                  <a:pt x="250938" y="176616"/>
                  <a:pt x="258558" y="178998"/>
                  <a:pt x="262735" y="176213"/>
                </a:cubicBezTo>
                <a:cubicBezTo>
                  <a:pt x="268339" y="172477"/>
                  <a:pt x="272260" y="166688"/>
                  <a:pt x="277022" y="161925"/>
                </a:cubicBezTo>
                <a:cubicBezTo>
                  <a:pt x="291310" y="163513"/>
                  <a:pt x="305939" y="163201"/>
                  <a:pt x="319885" y="166688"/>
                </a:cubicBezTo>
                <a:cubicBezTo>
                  <a:pt x="325438" y="168076"/>
                  <a:pt x="328942" y="178538"/>
                  <a:pt x="334172" y="176213"/>
                </a:cubicBezTo>
                <a:cubicBezTo>
                  <a:pt x="394580" y="149364"/>
                  <a:pt x="343468" y="156393"/>
                  <a:pt x="372272" y="133350"/>
                </a:cubicBezTo>
                <a:cubicBezTo>
                  <a:pt x="376192" y="130214"/>
                  <a:pt x="381797" y="130175"/>
                  <a:pt x="386560" y="128588"/>
                </a:cubicBezTo>
                <a:cubicBezTo>
                  <a:pt x="392910" y="130175"/>
                  <a:pt x="399065" y="133350"/>
                  <a:pt x="405610" y="133350"/>
                </a:cubicBezTo>
                <a:cubicBezTo>
                  <a:pt x="424813" y="133350"/>
                  <a:pt x="429915" y="128917"/>
                  <a:pt x="443710" y="119063"/>
                </a:cubicBezTo>
                <a:cubicBezTo>
                  <a:pt x="450169" y="114449"/>
                  <a:pt x="456860" y="110085"/>
                  <a:pt x="462760" y="104775"/>
                </a:cubicBezTo>
                <a:cubicBezTo>
                  <a:pt x="472772" y="95764"/>
                  <a:pt x="491335" y="76200"/>
                  <a:pt x="491335" y="76200"/>
                </a:cubicBezTo>
                <a:cubicBezTo>
                  <a:pt x="492922" y="71438"/>
                  <a:pt x="494879" y="66783"/>
                  <a:pt x="496097" y="61913"/>
                </a:cubicBezTo>
                <a:cubicBezTo>
                  <a:pt x="498060" y="54060"/>
                  <a:pt x="496370" y="44835"/>
                  <a:pt x="500860" y="38100"/>
                </a:cubicBezTo>
                <a:cubicBezTo>
                  <a:pt x="523639" y="3932"/>
                  <a:pt x="525276" y="6993"/>
                  <a:pt x="553247" y="0"/>
                </a:cubicBezTo>
                <a:cubicBezTo>
                  <a:pt x="578742" y="16996"/>
                  <a:pt x="563490" y="5479"/>
                  <a:pt x="596110" y="38100"/>
                </a:cubicBezTo>
                <a:lnTo>
                  <a:pt x="610397" y="52388"/>
                </a:lnTo>
                <a:cubicBezTo>
                  <a:pt x="611985" y="57150"/>
                  <a:pt x="615160" y="61655"/>
                  <a:pt x="615160" y="66675"/>
                </a:cubicBezTo>
                <a:cubicBezTo>
                  <a:pt x="615160" y="82011"/>
                  <a:pt x="607080" y="83174"/>
                  <a:pt x="596110" y="90488"/>
                </a:cubicBezTo>
                <a:cubicBezTo>
                  <a:pt x="592935" y="95250"/>
                  <a:pt x="588595" y="99416"/>
                  <a:pt x="586585" y="104775"/>
                </a:cubicBezTo>
                <a:cubicBezTo>
                  <a:pt x="578080" y="127455"/>
                  <a:pt x="582813" y="137410"/>
                  <a:pt x="586585" y="161925"/>
                </a:cubicBezTo>
                <a:cubicBezTo>
                  <a:pt x="588053" y="171469"/>
                  <a:pt x="589760" y="180975"/>
                  <a:pt x="591347" y="190500"/>
                </a:cubicBezTo>
                <a:cubicBezTo>
                  <a:pt x="589760" y="201613"/>
                  <a:pt x="591605" y="213798"/>
                  <a:pt x="586585" y="223838"/>
                </a:cubicBezTo>
                <a:cubicBezTo>
                  <a:pt x="583035" y="230937"/>
                  <a:pt x="569460" y="230425"/>
                  <a:pt x="567535" y="238125"/>
                </a:cubicBezTo>
                <a:cubicBezTo>
                  <a:pt x="557901" y="276659"/>
                  <a:pt x="566319" y="277003"/>
                  <a:pt x="586585" y="290513"/>
                </a:cubicBezTo>
                <a:cubicBezTo>
                  <a:pt x="584997" y="303213"/>
                  <a:pt x="586196" y="316585"/>
                  <a:pt x="581822" y="328613"/>
                </a:cubicBezTo>
                <a:cubicBezTo>
                  <a:pt x="579520" y="334942"/>
                  <a:pt x="571847" y="337726"/>
                  <a:pt x="567535" y="342900"/>
                </a:cubicBezTo>
                <a:cubicBezTo>
                  <a:pt x="547691" y="366713"/>
                  <a:pt x="569916" y="349251"/>
                  <a:pt x="543722" y="366713"/>
                </a:cubicBezTo>
                <a:cubicBezTo>
                  <a:pt x="540547" y="371475"/>
                  <a:pt x="533074" y="375388"/>
                  <a:pt x="534197" y="381000"/>
                </a:cubicBezTo>
                <a:cubicBezTo>
                  <a:pt x="535320" y="386613"/>
                  <a:pt x="543827" y="387198"/>
                  <a:pt x="548485" y="390525"/>
                </a:cubicBezTo>
                <a:cubicBezTo>
                  <a:pt x="571039" y="406635"/>
                  <a:pt x="563907" y="399371"/>
                  <a:pt x="577060" y="419100"/>
                </a:cubicBezTo>
                <a:cubicBezTo>
                  <a:pt x="578647" y="425450"/>
                  <a:pt x="580024" y="431856"/>
                  <a:pt x="581822" y="438150"/>
                </a:cubicBezTo>
                <a:cubicBezTo>
                  <a:pt x="583201" y="442977"/>
                  <a:pt x="587295" y="447468"/>
                  <a:pt x="586585" y="452438"/>
                </a:cubicBezTo>
                <a:cubicBezTo>
                  <a:pt x="585581" y="459466"/>
                  <a:pt x="580582" y="465324"/>
                  <a:pt x="577060" y="471488"/>
                </a:cubicBezTo>
                <a:cubicBezTo>
                  <a:pt x="568220" y="486958"/>
                  <a:pt x="566380" y="486930"/>
                  <a:pt x="553247" y="500063"/>
                </a:cubicBezTo>
                <a:cubicBezTo>
                  <a:pt x="551660" y="506413"/>
                  <a:pt x="551063" y="513097"/>
                  <a:pt x="548485" y="519113"/>
                </a:cubicBezTo>
                <a:cubicBezTo>
                  <a:pt x="543723" y="530226"/>
                  <a:pt x="535784" y="538162"/>
                  <a:pt x="524672" y="542925"/>
                </a:cubicBezTo>
                <a:cubicBezTo>
                  <a:pt x="518656" y="545503"/>
                  <a:pt x="511972" y="546100"/>
                  <a:pt x="505622" y="547688"/>
                </a:cubicBezTo>
                <a:cubicBezTo>
                  <a:pt x="504035" y="552450"/>
                  <a:pt x="500035" y="557023"/>
                  <a:pt x="500860" y="561975"/>
                </a:cubicBezTo>
                <a:cubicBezTo>
                  <a:pt x="502186" y="569932"/>
                  <a:pt x="520380" y="586258"/>
                  <a:pt x="524672" y="590550"/>
                </a:cubicBezTo>
                <a:cubicBezTo>
                  <a:pt x="523085" y="598488"/>
                  <a:pt x="522752" y="606784"/>
                  <a:pt x="519910" y="614363"/>
                </a:cubicBezTo>
                <a:cubicBezTo>
                  <a:pt x="517900" y="619722"/>
                  <a:pt x="512945" y="623531"/>
                  <a:pt x="510385" y="628650"/>
                </a:cubicBezTo>
                <a:cubicBezTo>
                  <a:pt x="490667" y="668084"/>
                  <a:pt x="523393" y="616282"/>
                  <a:pt x="496097" y="657225"/>
                </a:cubicBezTo>
                <a:cubicBezTo>
                  <a:pt x="497685" y="668338"/>
                  <a:pt x="497634" y="679811"/>
                  <a:pt x="500860" y="690563"/>
                </a:cubicBezTo>
                <a:cubicBezTo>
                  <a:pt x="506527" y="709451"/>
                  <a:pt x="510781" y="702667"/>
                  <a:pt x="524672" y="709613"/>
                </a:cubicBezTo>
                <a:cubicBezTo>
                  <a:pt x="568592" y="731574"/>
                  <a:pt x="488380" y="715248"/>
                  <a:pt x="600872" y="723900"/>
                </a:cubicBezTo>
                <a:cubicBezTo>
                  <a:pt x="602460" y="728663"/>
                  <a:pt x="604546" y="733287"/>
                  <a:pt x="605635" y="738188"/>
                </a:cubicBezTo>
                <a:cubicBezTo>
                  <a:pt x="607730" y="747614"/>
                  <a:pt x="602013" y="761972"/>
                  <a:pt x="610397" y="766763"/>
                </a:cubicBezTo>
                <a:cubicBezTo>
                  <a:pt x="619114" y="771744"/>
                  <a:pt x="629447" y="760413"/>
                  <a:pt x="638972" y="757238"/>
                </a:cubicBezTo>
                <a:lnTo>
                  <a:pt x="653260" y="752475"/>
                </a:lnTo>
                <a:cubicBezTo>
                  <a:pt x="658022" y="757238"/>
                  <a:pt x="663811" y="761159"/>
                  <a:pt x="667547" y="766763"/>
                </a:cubicBezTo>
                <a:cubicBezTo>
                  <a:pt x="670332" y="770940"/>
                  <a:pt x="670332" y="776436"/>
                  <a:pt x="672310" y="781050"/>
                </a:cubicBezTo>
                <a:cubicBezTo>
                  <a:pt x="675107" y="787575"/>
                  <a:pt x="679038" y="793574"/>
                  <a:pt x="681835" y="800100"/>
                </a:cubicBezTo>
                <a:cubicBezTo>
                  <a:pt x="683812" y="804714"/>
                  <a:pt x="683461" y="810468"/>
                  <a:pt x="686597" y="814388"/>
                </a:cubicBezTo>
                <a:cubicBezTo>
                  <a:pt x="690173" y="818858"/>
                  <a:pt x="696122" y="820738"/>
                  <a:pt x="700885" y="823913"/>
                </a:cubicBezTo>
                <a:cubicBezTo>
                  <a:pt x="709674" y="859071"/>
                  <a:pt x="712503" y="862118"/>
                  <a:pt x="700885" y="914400"/>
                </a:cubicBezTo>
                <a:cubicBezTo>
                  <a:pt x="699424" y="920975"/>
                  <a:pt x="690512" y="923207"/>
                  <a:pt x="686597" y="928688"/>
                </a:cubicBezTo>
                <a:cubicBezTo>
                  <a:pt x="682470" y="934465"/>
                  <a:pt x="680835" y="941718"/>
                  <a:pt x="677072" y="947738"/>
                </a:cubicBezTo>
                <a:cubicBezTo>
                  <a:pt x="672865" y="954469"/>
                  <a:pt x="667399" y="960329"/>
                  <a:pt x="662785" y="966788"/>
                </a:cubicBezTo>
                <a:cubicBezTo>
                  <a:pt x="659458" y="971446"/>
                  <a:pt x="658022" y="977900"/>
                  <a:pt x="653260" y="981075"/>
                </a:cubicBezTo>
                <a:cubicBezTo>
                  <a:pt x="647814" y="984706"/>
                  <a:pt x="640560" y="984250"/>
                  <a:pt x="634210" y="985838"/>
                </a:cubicBezTo>
                <a:cubicBezTo>
                  <a:pt x="627860" y="984250"/>
                  <a:pt x="621176" y="983653"/>
                  <a:pt x="615160" y="981075"/>
                </a:cubicBezTo>
                <a:cubicBezTo>
                  <a:pt x="609899" y="978820"/>
                  <a:pt x="606518" y="972491"/>
                  <a:pt x="600872" y="971550"/>
                </a:cubicBezTo>
                <a:cubicBezTo>
                  <a:pt x="595920" y="970725"/>
                  <a:pt x="591347" y="974725"/>
                  <a:pt x="586585" y="976313"/>
                </a:cubicBezTo>
                <a:cubicBezTo>
                  <a:pt x="581822" y="981075"/>
                  <a:pt x="578185" y="987329"/>
                  <a:pt x="572297" y="990600"/>
                </a:cubicBezTo>
                <a:cubicBezTo>
                  <a:pt x="563520" y="995476"/>
                  <a:pt x="543722" y="1000125"/>
                  <a:pt x="543722" y="1000125"/>
                </a:cubicBezTo>
                <a:cubicBezTo>
                  <a:pt x="548263" y="1059157"/>
                  <a:pt x="551686" y="1058675"/>
                  <a:pt x="543722" y="1114425"/>
                </a:cubicBezTo>
                <a:cubicBezTo>
                  <a:pt x="543012" y="1119395"/>
                  <a:pt x="540339" y="1123886"/>
                  <a:pt x="538960" y="1128713"/>
                </a:cubicBezTo>
                <a:cubicBezTo>
                  <a:pt x="537162" y="1135007"/>
                  <a:pt x="537124" y="1141909"/>
                  <a:pt x="534197" y="1147763"/>
                </a:cubicBezTo>
                <a:cubicBezTo>
                  <a:pt x="530647" y="1154862"/>
                  <a:pt x="524672" y="1160463"/>
                  <a:pt x="519910" y="1166813"/>
                </a:cubicBezTo>
                <a:cubicBezTo>
                  <a:pt x="503377" y="1150280"/>
                  <a:pt x="530228" y="1169988"/>
                  <a:pt x="524672" y="1166813"/>
                </a:cubicBezTo>
                <a:close/>
              </a:path>
            </a:pathLst>
          </a:cu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BD" sz="2400" b="1" dirty="0" smtClean="0">
                <a:solidFill>
                  <a:schemeClr val="tx1"/>
                </a:solidFill>
                <a:latin typeface="NikoshBAN" pitchFamily="2" charset="0"/>
                <a:cs typeface="NikoshBAN" pitchFamily="2" charset="0"/>
              </a:rPr>
              <a:t>ক</a:t>
            </a:r>
          </a:p>
          <a:p>
            <a:pPr algn="ctr"/>
            <a:r>
              <a:rPr lang="bn-BD" sz="2400" b="1" dirty="0" smtClean="0">
                <a:solidFill>
                  <a:schemeClr val="tx1"/>
                </a:solidFill>
                <a:latin typeface="NikoshBAN" pitchFamily="2" charset="0"/>
                <a:cs typeface="NikoshBAN" pitchFamily="2" charset="0"/>
              </a:rPr>
              <a:t>র্ণা</a:t>
            </a:r>
          </a:p>
          <a:p>
            <a:pPr algn="ctr"/>
            <a:r>
              <a:rPr lang="bn-BD" sz="2400" b="1" dirty="0" smtClean="0">
                <a:solidFill>
                  <a:schemeClr val="tx1"/>
                </a:solidFill>
                <a:latin typeface="NikoshBAN" pitchFamily="2" charset="0"/>
                <a:cs typeface="NikoshBAN" pitchFamily="2" charset="0"/>
              </a:rPr>
              <a:t>ট</a:t>
            </a:r>
          </a:p>
          <a:p>
            <a:pPr algn="ctr"/>
            <a:r>
              <a:rPr lang="bn-BD" sz="2400" b="1" dirty="0">
                <a:solidFill>
                  <a:schemeClr val="tx1"/>
                </a:solidFill>
                <a:latin typeface="NikoshBAN" pitchFamily="2" charset="0"/>
                <a:cs typeface="NikoshBAN" pitchFamily="2" charset="0"/>
              </a:rPr>
              <a:t>ক</a:t>
            </a:r>
            <a:endParaRPr lang="en-US" sz="24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1569033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repeatCount="indefinite"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0" fill="hold"/>
                                        <p:tgtEl>
                                          <p:spTgt spid="3"/>
                                        </p:tgtEl>
                                        <p:attrNameLst>
                                          <p:attrName>ppt_w</p:attrName>
                                        </p:attrNameLst>
                                      </p:cBhvr>
                                      <p:tavLst>
                                        <p:tav tm="0">
                                          <p:val>
                                            <p:fltVal val="0"/>
                                          </p:val>
                                        </p:tav>
                                        <p:tav tm="100000">
                                          <p:val>
                                            <p:strVal val="#ppt_w"/>
                                          </p:val>
                                        </p:tav>
                                      </p:tavLst>
                                    </p:anim>
                                    <p:anim calcmode="lin" valueType="num">
                                      <p:cBhvr>
                                        <p:cTn id="18" dur="5000" fill="hold"/>
                                        <p:tgtEl>
                                          <p:spTgt spid="3"/>
                                        </p:tgtEl>
                                        <p:attrNameLst>
                                          <p:attrName>ppt_h</p:attrName>
                                        </p:attrNameLst>
                                      </p:cBhvr>
                                      <p:tavLst>
                                        <p:tav tm="0">
                                          <p:val>
                                            <p:fltVal val="0"/>
                                          </p:val>
                                        </p:tav>
                                        <p:tav tm="100000">
                                          <p:val>
                                            <p:strVal val="#ppt_h"/>
                                          </p:val>
                                        </p:tav>
                                      </p:tavLst>
                                    </p:anim>
                                    <p:animEffect transition="in" filter="fade">
                                      <p:cBhvr>
                                        <p:cTn id="19" dur="5000"/>
                                        <p:tgtEl>
                                          <p:spTgt spid="3"/>
                                        </p:tgtEl>
                                      </p:cBhvr>
                                    </p:animEffect>
                                  </p:childTnLst>
                                </p:cTn>
                              </p:par>
                              <p:par>
                                <p:cTn id="20" presetID="22" presetClass="entr" presetSubtype="4" repeatCount="indefinite"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53200" y="3810000"/>
            <a:ext cx="22098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C:\Documents and Settings\Delower\Desktop\content\Vijay Sen Final.jpg"/>
          <p:cNvPicPr>
            <a:picLocks noChangeAspect="1" noChangeArrowheads="1"/>
          </p:cNvPicPr>
          <p:nvPr/>
        </p:nvPicPr>
        <p:blipFill rotWithShape="1">
          <a:blip r:embed="rId3">
            <a:extLst>
              <a:ext uri="{28A0092B-C50C-407E-A947-70E740481C1C}">
                <a14:useLocalDpi xmlns:a14="http://schemas.microsoft.com/office/drawing/2010/main" val="0"/>
              </a:ext>
            </a:extLst>
          </a:blip>
          <a:srcRect l="4094" t="4094" r="4094" b="4094"/>
          <a:stretch/>
        </p:blipFill>
        <p:spPr bwMode="auto">
          <a:xfrm>
            <a:off x="609601" y="1587590"/>
            <a:ext cx="2249060" cy="35343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4" descr="C:\Documents and Settings\Delower\Desktop\content\Bollal Se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9241" y="1586184"/>
            <a:ext cx="2007462" cy="353577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2" descr="C:\Documents and Settings\Delower\Desktop\content\Lakkhan Sen1.jpg"/>
          <p:cNvPicPr>
            <a:picLocks noChangeAspect="1" noChangeArrowheads="1"/>
          </p:cNvPicPr>
          <p:nvPr/>
        </p:nvPicPr>
        <p:blipFill rotWithShape="1">
          <a:blip r:embed="rId5">
            <a:extLst>
              <a:ext uri="{28A0092B-C50C-407E-A947-70E740481C1C}">
                <a14:useLocalDpi xmlns:a14="http://schemas.microsoft.com/office/drawing/2010/main" val="0"/>
              </a:ext>
            </a:extLst>
          </a:blip>
          <a:srcRect r="9965"/>
          <a:stretch/>
        </p:blipFill>
        <p:spPr bwMode="auto">
          <a:xfrm>
            <a:off x="6174204" y="1586183"/>
            <a:ext cx="2349592" cy="35085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10679" y="5457577"/>
            <a:ext cx="2561121"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rPr>
              <a:t>বিজয় </a:t>
            </a: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সেন</a:t>
            </a:r>
          </a:p>
          <a:p>
            <a:pPr algn="ctr"/>
            <a:r>
              <a:rPr lang="bn-BD" sz="24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১০৯৬-১১৫৯ খ্রি.</a:t>
            </a:r>
            <a:endParaRPr lang="en-US" sz="24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8" name="Rectangle 7"/>
          <p:cNvSpPr/>
          <p:nvPr/>
        </p:nvSpPr>
        <p:spPr>
          <a:xfrm>
            <a:off x="3262411" y="5457577"/>
            <a:ext cx="2561121"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বল্লাল সেন</a:t>
            </a:r>
          </a:p>
          <a:p>
            <a:pPr algn="ctr"/>
            <a:r>
              <a:rPr lang="bn-BD" sz="24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১১৫৯-১১৭৯ খ্রি.</a:t>
            </a:r>
            <a:endParaRPr lang="en-US" sz="24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9" name="Rectangle 8"/>
          <p:cNvSpPr/>
          <p:nvPr/>
        </p:nvSpPr>
        <p:spPr>
          <a:xfrm>
            <a:off x="6014502" y="5457577"/>
            <a:ext cx="2561121"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লক্ষণ সেন</a:t>
            </a:r>
          </a:p>
          <a:p>
            <a:pPr algn="ctr"/>
            <a:r>
              <a:rPr lang="bn-BD" sz="24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১১৭৯-১২০৬ খ্রি.</a:t>
            </a:r>
            <a:endParaRPr lang="en-US" sz="24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0" name="TextBox 9"/>
          <p:cNvSpPr txBox="1"/>
          <p:nvPr/>
        </p:nvSpPr>
        <p:spPr>
          <a:xfrm>
            <a:off x="380398" y="403109"/>
            <a:ext cx="8368087" cy="707886"/>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bn-BD" sz="40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সেন বংশের প্রধান রাজা</a:t>
            </a:r>
            <a:endParaRPr lang="en-US" sz="4000"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5872775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elower\Desktop\content\12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59" y="2424607"/>
            <a:ext cx="5439228" cy="40052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3572" y="599182"/>
            <a:ext cx="4956628" cy="1077218"/>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bn-BD" sz="32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বাইরে থেকে আসায় সেনরা ছিল অত্যাচারী</a:t>
            </a:r>
          </a:p>
        </p:txBody>
      </p:sp>
      <p:pic>
        <p:nvPicPr>
          <p:cNvPr id="1027" name="Picture 3" descr="C:\Documents and Settings\Delower\Desktop\content\benqt60_1339860287_7-gita-012b.jpg"/>
          <p:cNvPicPr>
            <a:picLocks noChangeAspect="1" noChangeArrowheads="1"/>
          </p:cNvPicPr>
          <p:nvPr/>
        </p:nvPicPr>
        <p:blipFill rotWithShape="1">
          <a:blip r:embed="rId4">
            <a:extLst>
              <a:ext uri="{28A0092B-C50C-407E-A947-70E740481C1C}">
                <a14:useLocalDpi xmlns:a14="http://schemas.microsoft.com/office/drawing/2010/main" val="0"/>
              </a:ext>
            </a:extLst>
          </a:blip>
          <a:srcRect r="30227"/>
          <a:stretch/>
        </p:blipFill>
        <p:spPr bwMode="auto">
          <a:xfrm>
            <a:off x="5824833" y="599183"/>
            <a:ext cx="2916918" cy="2753618"/>
          </a:xfrm>
          <a:prstGeom prst="rect">
            <a:avLst/>
          </a:prstGeom>
          <a:no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885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lum bright="58000" contrast="-76000"/>
            <a:extLst>
              <a:ext uri="{28A0092B-C50C-407E-A947-70E740481C1C}">
                <a14:useLocalDpi xmlns:a14="http://schemas.microsoft.com/office/drawing/2010/main" val="0"/>
              </a:ext>
            </a:extLst>
          </a:blip>
          <a:srcRect/>
          <a:stretch>
            <a:fillRect/>
          </a:stretch>
        </p:blipFill>
        <p:spPr bwMode="auto">
          <a:xfrm>
            <a:off x="349022" y="398235"/>
            <a:ext cx="8413977" cy="6147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Documents and Settings\Delower\Desktop\content\Bakhtiar Khilj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0" y="457200"/>
            <a:ext cx="3498850" cy="5073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44750" y="5786735"/>
            <a:ext cx="3498850" cy="461665"/>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2400" dirty="0" err="1"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তুর্কি</a:t>
            </a:r>
            <a:r>
              <a:rPr lang="en-US" sz="24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 </a:t>
            </a:r>
            <a:r>
              <a:rPr lang="en-US" sz="2400" dirty="0" err="1"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সেনাপতি</a:t>
            </a:r>
            <a:r>
              <a:rPr lang="en-US" sz="24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 </a:t>
            </a:r>
            <a:r>
              <a:rPr lang="en-US" sz="2400" dirty="0" err="1"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বখতিয়ার</a:t>
            </a:r>
            <a:r>
              <a:rPr lang="en-US" sz="24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 </a:t>
            </a:r>
            <a:r>
              <a:rPr lang="en-US" sz="2400" dirty="0" err="1"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খিলজি</a:t>
            </a:r>
            <a:endParaRPr lang="en-US" sz="2400"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8093761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Documents and Settings\Delower\Desktop\content\Ikhtiar_map.jpg"/>
          <p:cNvPicPr>
            <a:picLocks noChangeAspect="1" noChangeArrowheads="1"/>
          </p:cNvPicPr>
          <p:nvPr/>
        </p:nvPicPr>
        <p:blipFill rotWithShape="1">
          <a:blip r:embed="rId3">
            <a:extLst>
              <a:ext uri="{28A0092B-C50C-407E-A947-70E740481C1C}">
                <a14:useLocalDpi xmlns:a14="http://schemas.microsoft.com/office/drawing/2010/main" val="0"/>
              </a:ext>
            </a:extLst>
          </a:blip>
          <a:srcRect l="2657" t="3469" r="2691" b="3742"/>
          <a:stretch/>
        </p:blipFill>
        <p:spPr bwMode="auto">
          <a:xfrm>
            <a:off x="314325" y="384627"/>
            <a:ext cx="8527888" cy="6092373"/>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685800" y="838200"/>
            <a:ext cx="6149915" cy="4406112"/>
            <a:chOff x="678126" y="832424"/>
            <a:chExt cx="6149915" cy="4406112"/>
          </a:xfrm>
          <a:solidFill>
            <a:srgbClr val="FF0000"/>
          </a:solidFill>
        </p:grpSpPr>
        <p:sp>
          <p:nvSpPr>
            <p:cNvPr id="34" name="Right Arrow 33"/>
            <p:cNvSpPr/>
            <p:nvPr/>
          </p:nvSpPr>
          <p:spPr>
            <a:xfrm rot="1749592">
              <a:off x="1221051" y="1184849"/>
              <a:ext cx="284361" cy="28252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5" name="Right Arrow 34"/>
            <p:cNvSpPr/>
            <p:nvPr/>
          </p:nvSpPr>
          <p:spPr>
            <a:xfrm rot="1749592">
              <a:off x="678126" y="832424"/>
              <a:ext cx="284361" cy="28252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Right Arrow 35"/>
            <p:cNvSpPr/>
            <p:nvPr/>
          </p:nvSpPr>
          <p:spPr>
            <a:xfrm rot="1749592">
              <a:off x="1706226" y="1443175"/>
              <a:ext cx="284361" cy="28252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Right Arrow 36"/>
            <p:cNvSpPr/>
            <p:nvPr/>
          </p:nvSpPr>
          <p:spPr>
            <a:xfrm rot="1749592">
              <a:off x="2240226" y="1718249"/>
              <a:ext cx="284361" cy="28252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Right Arrow 37"/>
            <p:cNvSpPr/>
            <p:nvPr/>
          </p:nvSpPr>
          <p:spPr>
            <a:xfrm rot="1749592">
              <a:off x="2712899" y="2015659"/>
              <a:ext cx="284361" cy="28252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Right Arrow 38"/>
            <p:cNvSpPr/>
            <p:nvPr/>
          </p:nvSpPr>
          <p:spPr>
            <a:xfrm rot="4353169">
              <a:off x="3050226" y="2437614"/>
              <a:ext cx="245187" cy="25469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0" name="Right Arrow 39"/>
            <p:cNvSpPr/>
            <p:nvPr/>
          </p:nvSpPr>
          <p:spPr>
            <a:xfrm rot="4353169">
              <a:off x="3159851" y="2809089"/>
              <a:ext cx="245187" cy="25469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Right Arrow 40"/>
            <p:cNvSpPr/>
            <p:nvPr/>
          </p:nvSpPr>
          <p:spPr>
            <a:xfrm rot="4353169">
              <a:off x="3279995" y="3208217"/>
              <a:ext cx="245187" cy="25469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2" name="Right Arrow 41"/>
            <p:cNvSpPr/>
            <p:nvPr/>
          </p:nvSpPr>
          <p:spPr>
            <a:xfrm rot="20672968">
              <a:off x="3644109" y="3265367"/>
              <a:ext cx="245187" cy="25469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3" name="Right Arrow 42"/>
            <p:cNvSpPr/>
            <p:nvPr/>
          </p:nvSpPr>
          <p:spPr>
            <a:xfrm rot="20672968">
              <a:off x="4106817" y="3151066"/>
              <a:ext cx="245187" cy="254691"/>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4" name="Right Arrow 43"/>
            <p:cNvSpPr/>
            <p:nvPr/>
          </p:nvSpPr>
          <p:spPr>
            <a:xfrm rot="1276838">
              <a:off x="4689447" y="3210095"/>
              <a:ext cx="208812" cy="241213"/>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5" name="Right Arrow 44"/>
            <p:cNvSpPr/>
            <p:nvPr/>
          </p:nvSpPr>
          <p:spPr>
            <a:xfrm rot="7746745">
              <a:off x="4669673" y="3536609"/>
              <a:ext cx="235847" cy="241213"/>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6" name="Right Arrow 45"/>
            <p:cNvSpPr/>
            <p:nvPr/>
          </p:nvSpPr>
          <p:spPr>
            <a:xfrm rot="1452806">
              <a:off x="4824199" y="3776138"/>
              <a:ext cx="235847" cy="241213"/>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7" name="Right Arrow 46"/>
            <p:cNvSpPr/>
            <p:nvPr/>
          </p:nvSpPr>
          <p:spPr>
            <a:xfrm rot="956215">
              <a:off x="5192412" y="3862552"/>
              <a:ext cx="235847" cy="241213"/>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8" name="Right Arrow 47"/>
            <p:cNvSpPr/>
            <p:nvPr/>
          </p:nvSpPr>
          <p:spPr>
            <a:xfrm rot="2275170">
              <a:off x="5810259" y="4139999"/>
              <a:ext cx="235847" cy="241213"/>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9" name="Right Arrow 48"/>
            <p:cNvSpPr/>
            <p:nvPr/>
          </p:nvSpPr>
          <p:spPr>
            <a:xfrm rot="2275170">
              <a:off x="6297623" y="4542807"/>
              <a:ext cx="235847" cy="241213"/>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0" name="Right Arrow 49"/>
            <p:cNvSpPr/>
            <p:nvPr/>
          </p:nvSpPr>
          <p:spPr>
            <a:xfrm rot="3131266">
              <a:off x="6589511" y="5000006"/>
              <a:ext cx="235847" cy="241213"/>
            </a:xfrm>
            <a:prstGeom prst="rightArrow">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6943144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3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Delower\Desktop\content\bollal se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1447800"/>
            <a:ext cx="2413000" cy="3041596"/>
          </a:xfrm>
          <a:prstGeom prst="rect">
            <a:avLst/>
          </a:prstGeom>
          <a:no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00742" y="4963890"/>
            <a:ext cx="6705600" cy="6858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সেন শাসকরা সাধারণ মানুষের উপর অত্যাচ</a:t>
            </a:r>
            <a: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র করতো কেন?</a:t>
            </a:r>
            <a:endPar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9" name="Group 8"/>
          <p:cNvGrpSpPr/>
          <p:nvPr/>
        </p:nvGrpSpPr>
        <p:grpSpPr>
          <a:xfrm>
            <a:off x="337224" y="230647"/>
            <a:ext cx="8458200" cy="836154"/>
            <a:chOff x="337224" y="230647"/>
            <a:chExt cx="8458200" cy="836154"/>
          </a:xfrm>
        </p:grpSpPr>
        <p:sp>
          <p:nvSpPr>
            <p:cNvPr id="10" name="Rounded Rectangle 9"/>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জোড়ায় কাজ</a:t>
              </a:r>
            </a:p>
          </p:txBody>
        </p:sp>
        <p:sp>
          <p:nvSpPr>
            <p:cNvPr id="11" name="TextBox 10"/>
            <p:cNvSpPr txBox="1"/>
            <p:nvPr/>
          </p:nvSpPr>
          <p:spPr>
            <a:xfrm>
              <a:off x="7239000" y="594852"/>
              <a:ext cx="1556424" cy="461665"/>
            </a:xfrm>
            <a:prstGeom prst="rect">
              <a:avLst/>
            </a:prstGeom>
            <a:solidFill>
              <a:schemeClr val="accent1">
                <a:lumMod val="20000"/>
                <a:lumOff val="80000"/>
              </a:schemeClr>
            </a:solidFill>
          </p:spPr>
          <p:txBody>
            <a:bodyPr wrap="square" rtlCol="0">
              <a:spAutoFit/>
            </a:bodyPr>
            <a:lstStyle/>
            <a:p>
              <a:r>
                <a:rPr lang="bn-BD" sz="2400" dirty="0" smtClean="0">
                  <a:latin typeface="NikoshBAN" pitchFamily="2" charset="0"/>
                  <a:cs typeface="NikoshBAN" pitchFamily="2" charset="0"/>
                </a:rPr>
                <a:t>সময়: ৫মিনিট</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34262374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7948" y="464871"/>
            <a:ext cx="6396038" cy="6012129"/>
            <a:chOff x="477948" y="464871"/>
            <a:chExt cx="6396038" cy="6012129"/>
          </a:xfrm>
        </p:grpSpPr>
        <p:pic>
          <p:nvPicPr>
            <p:cNvPr id="21" name="Picture 5" descr="C:\Documents and Settings\Delower\Desktop\content\Pyramid_of_Caste_system_in_Ind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48" y="464871"/>
              <a:ext cx="6396038" cy="601212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stCxn id="21" idx="0"/>
            </p:cNvCxnSpPr>
            <p:nvPr/>
          </p:nvCxnSpPr>
          <p:spPr>
            <a:xfrm flipH="1">
              <a:off x="477948" y="464871"/>
              <a:ext cx="3198019" cy="601212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3138261" y="1247788"/>
            <a:ext cx="986167" cy="646331"/>
          </a:xfrm>
          <a:prstGeom prst="rect">
            <a:avLst/>
          </a:prstGeom>
          <a:noFill/>
        </p:spPr>
        <p:txBody>
          <a:bodyPr wrap="none" rtlCol="0">
            <a:spAutoFit/>
          </a:bodyPr>
          <a:lstStyle/>
          <a:p>
            <a:r>
              <a:rPr lang="bn-BD" sz="3600" dirty="0" smtClean="0">
                <a:latin typeface="NikoshBAN" pitchFamily="2" charset="0"/>
                <a:cs typeface="NikoshBAN" pitchFamily="2" charset="0"/>
              </a:rPr>
              <a:t>ব্রাহ্মণ</a:t>
            </a:r>
            <a:endParaRPr lang="en-US" sz="3600" dirty="0">
              <a:latin typeface="NikoshBAN" pitchFamily="2" charset="0"/>
              <a:cs typeface="NikoshBAN" pitchFamily="2" charset="0"/>
            </a:endParaRPr>
          </a:p>
        </p:txBody>
      </p:sp>
      <p:sp>
        <p:nvSpPr>
          <p:cNvPr id="23" name="TextBox 22"/>
          <p:cNvSpPr txBox="1"/>
          <p:nvPr/>
        </p:nvSpPr>
        <p:spPr>
          <a:xfrm>
            <a:off x="3123747" y="2329102"/>
            <a:ext cx="1045479" cy="646331"/>
          </a:xfrm>
          <a:prstGeom prst="rect">
            <a:avLst/>
          </a:prstGeom>
          <a:noFill/>
        </p:spPr>
        <p:txBody>
          <a:bodyPr wrap="none" rtlCol="0">
            <a:spAutoFit/>
          </a:bodyPr>
          <a:lstStyle/>
          <a:p>
            <a:r>
              <a:rPr lang="bn-BD" sz="3600" dirty="0" smtClean="0">
                <a:latin typeface="NikoshBAN" pitchFamily="2" charset="0"/>
                <a:cs typeface="NikoshBAN" pitchFamily="2" charset="0"/>
              </a:rPr>
              <a:t>ক্ষত্রিয়</a:t>
            </a:r>
            <a:endParaRPr lang="en-US" sz="3600" dirty="0">
              <a:latin typeface="NikoshBAN" pitchFamily="2" charset="0"/>
              <a:cs typeface="NikoshBAN" pitchFamily="2" charset="0"/>
            </a:endParaRPr>
          </a:p>
        </p:txBody>
      </p:sp>
      <p:sp>
        <p:nvSpPr>
          <p:cNvPr id="24" name="TextBox 23"/>
          <p:cNvSpPr txBox="1"/>
          <p:nvPr/>
        </p:nvSpPr>
        <p:spPr>
          <a:xfrm>
            <a:off x="3123747" y="3776902"/>
            <a:ext cx="942887" cy="707886"/>
          </a:xfrm>
          <a:prstGeom prst="rect">
            <a:avLst/>
          </a:prstGeom>
          <a:noFill/>
        </p:spPr>
        <p:txBody>
          <a:bodyPr wrap="none" rtlCol="0">
            <a:spAutoFit/>
          </a:bodyPr>
          <a:lstStyle/>
          <a:p>
            <a:r>
              <a:rPr lang="bn-BD" sz="4000" dirty="0" smtClean="0">
                <a:latin typeface="NikoshBAN" pitchFamily="2" charset="0"/>
                <a:cs typeface="NikoshBAN" pitchFamily="2" charset="0"/>
              </a:rPr>
              <a:t>বৈশ্য</a:t>
            </a:r>
            <a:endParaRPr lang="en-US" sz="4000" dirty="0">
              <a:latin typeface="NikoshBAN" pitchFamily="2" charset="0"/>
              <a:cs typeface="NikoshBAN" pitchFamily="2" charset="0"/>
            </a:endParaRPr>
          </a:p>
        </p:txBody>
      </p:sp>
      <p:sp>
        <p:nvSpPr>
          <p:cNvPr id="25" name="TextBox 24"/>
          <p:cNvSpPr txBox="1"/>
          <p:nvPr/>
        </p:nvSpPr>
        <p:spPr>
          <a:xfrm>
            <a:off x="3123747" y="5453302"/>
            <a:ext cx="720069" cy="769441"/>
          </a:xfrm>
          <a:prstGeom prst="rect">
            <a:avLst/>
          </a:prstGeom>
          <a:noFill/>
        </p:spPr>
        <p:txBody>
          <a:bodyPr wrap="none" rtlCol="0">
            <a:spAutoFit/>
          </a:bodyPr>
          <a:lstStyle/>
          <a:p>
            <a:r>
              <a:rPr lang="bn-BD" sz="4400" dirty="0" smtClean="0">
                <a:latin typeface="NikoshBAN" pitchFamily="2" charset="0"/>
                <a:cs typeface="NikoshBAN" pitchFamily="2" charset="0"/>
              </a:rPr>
              <a:t>শূদ্র</a:t>
            </a:r>
            <a:endParaRPr lang="en-US" sz="4400" dirty="0">
              <a:latin typeface="NikoshBAN" pitchFamily="2" charset="0"/>
              <a:cs typeface="NikoshBAN" pitchFamily="2" charset="0"/>
            </a:endParaRPr>
          </a:p>
        </p:txBody>
      </p:sp>
      <p:grpSp>
        <p:nvGrpSpPr>
          <p:cNvPr id="39" name="Group 38"/>
          <p:cNvGrpSpPr/>
          <p:nvPr/>
        </p:nvGrpSpPr>
        <p:grpSpPr>
          <a:xfrm>
            <a:off x="4191000" y="1124856"/>
            <a:ext cx="4441153" cy="830997"/>
            <a:chOff x="4191000" y="1066800"/>
            <a:chExt cx="4441153" cy="830997"/>
          </a:xfrm>
        </p:grpSpPr>
        <p:sp>
          <p:nvSpPr>
            <p:cNvPr id="27" name="Notched Right Arrow 26"/>
            <p:cNvSpPr/>
            <p:nvPr/>
          </p:nvSpPr>
          <p:spPr>
            <a:xfrm>
              <a:off x="4191000" y="1262748"/>
              <a:ext cx="672725" cy="381000"/>
            </a:xfrm>
            <a:prstGeom prst="notchedRightArrow">
              <a:avLst/>
            </a:prstGeom>
            <a:solidFill>
              <a:srgbClr val="FFC0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8" name="TextBox 27"/>
            <p:cNvSpPr txBox="1"/>
            <p:nvPr/>
          </p:nvSpPr>
          <p:spPr>
            <a:xfrm>
              <a:off x="4965446" y="1066800"/>
              <a:ext cx="3666707"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bn-BD" sz="2400" u="sng" dirty="0" smtClean="0">
                  <a:solidFill>
                    <a:schemeClr val="accent6">
                      <a:lumMod val="75000"/>
                    </a:schemeClr>
                  </a:solidFill>
                  <a:effectLst>
                    <a:outerShdw blurRad="50800" dist="38100" dir="18900000" algn="bl" rotWithShape="0">
                      <a:prstClr val="black">
                        <a:alpha val="40000"/>
                      </a:prstClr>
                    </a:outerShdw>
                  </a:effectLst>
                  <a:latin typeface="NikoshBAN" pitchFamily="2" charset="0"/>
                  <a:cs typeface="NikoshBAN" pitchFamily="2" charset="0"/>
                </a:rPr>
                <a:t>সমাজের ১ম বর্ণ </a:t>
              </a:r>
            </a:p>
            <a:p>
              <a:pPr algn="ctr"/>
              <a:r>
                <a:rPr lang="bn-BD" sz="24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রাজা ও পুরোহিতগণ এ স্তরের।</a:t>
              </a:r>
              <a:endParaRPr lang="en-US" sz="2400"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grpSp>
        <p:nvGrpSpPr>
          <p:cNvPr id="40" name="Group 39"/>
          <p:cNvGrpSpPr/>
          <p:nvPr/>
        </p:nvGrpSpPr>
        <p:grpSpPr>
          <a:xfrm>
            <a:off x="4191000" y="2307462"/>
            <a:ext cx="4441153" cy="830997"/>
            <a:chOff x="4191000" y="2307462"/>
            <a:chExt cx="4441153" cy="830997"/>
          </a:xfrm>
        </p:grpSpPr>
        <p:sp>
          <p:nvSpPr>
            <p:cNvPr id="30" name="Notched Right Arrow 29"/>
            <p:cNvSpPr/>
            <p:nvPr/>
          </p:nvSpPr>
          <p:spPr>
            <a:xfrm>
              <a:off x="4191000" y="2463077"/>
              <a:ext cx="672725" cy="381000"/>
            </a:xfrm>
            <a:prstGeom prst="notchedRightArrow">
              <a:avLst/>
            </a:prstGeom>
            <a:solidFill>
              <a:srgbClr val="FFC0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TextBox 30"/>
            <p:cNvSpPr txBox="1"/>
            <p:nvPr/>
          </p:nvSpPr>
          <p:spPr>
            <a:xfrm>
              <a:off x="4965446" y="2307462"/>
              <a:ext cx="3666707"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bn-BD" sz="2400" u="sng" dirty="0" smtClean="0">
                  <a:solidFill>
                    <a:schemeClr val="accent6">
                      <a:lumMod val="75000"/>
                    </a:schemeClr>
                  </a:solidFill>
                  <a:effectLst>
                    <a:outerShdw blurRad="50800" dist="38100" dir="18900000" algn="bl" rotWithShape="0">
                      <a:prstClr val="black">
                        <a:alpha val="40000"/>
                      </a:prstClr>
                    </a:outerShdw>
                  </a:effectLst>
                  <a:latin typeface="NikoshBAN" pitchFamily="2" charset="0"/>
                  <a:cs typeface="NikoshBAN" pitchFamily="2" charset="0"/>
                </a:rPr>
                <a:t>সমাজের ২য় বর্ণ</a:t>
              </a:r>
            </a:p>
            <a:p>
              <a:pPr algn="ctr"/>
              <a:r>
                <a:rPr lang="bn-BD" sz="24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সাধারণ যোদ্ধারাই এ স্তরের।</a:t>
              </a:r>
              <a:endParaRPr lang="en-US" sz="2400"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grpSp>
        <p:nvGrpSpPr>
          <p:cNvPr id="41" name="Group 40"/>
          <p:cNvGrpSpPr/>
          <p:nvPr/>
        </p:nvGrpSpPr>
        <p:grpSpPr>
          <a:xfrm>
            <a:off x="4191000" y="3656000"/>
            <a:ext cx="4441153" cy="1200329"/>
            <a:chOff x="4191000" y="3656000"/>
            <a:chExt cx="4441153" cy="1200329"/>
          </a:xfrm>
        </p:grpSpPr>
        <p:sp>
          <p:nvSpPr>
            <p:cNvPr id="33" name="Notched Right Arrow 32"/>
            <p:cNvSpPr/>
            <p:nvPr/>
          </p:nvSpPr>
          <p:spPr>
            <a:xfrm>
              <a:off x="4191000" y="3942241"/>
              <a:ext cx="672725" cy="381000"/>
            </a:xfrm>
            <a:prstGeom prst="notchedRightArrow">
              <a:avLst/>
            </a:prstGeom>
            <a:solidFill>
              <a:srgbClr val="FFC0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4" name="TextBox 33"/>
            <p:cNvSpPr txBox="1"/>
            <p:nvPr/>
          </p:nvSpPr>
          <p:spPr>
            <a:xfrm>
              <a:off x="4965446" y="3656000"/>
              <a:ext cx="3666707"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bn-BD" sz="2400" u="sng" dirty="0" smtClean="0">
                  <a:solidFill>
                    <a:schemeClr val="accent6">
                      <a:lumMod val="75000"/>
                    </a:schemeClr>
                  </a:solidFill>
                  <a:effectLst>
                    <a:outerShdw blurRad="50800" dist="38100" dir="18900000" algn="bl" rotWithShape="0">
                      <a:prstClr val="black">
                        <a:alpha val="40000"/>
                      </a:prstClr>
                    </a:outerShdw>
                  </a:effectLst>
                  <a:latin typeface="NikoshBAN" pitchFamily="2" charset="0"/>
                  <a:cs typeface="NikoshBAN" pitchFamily="2" charset="0"/>
                </a:rPr>
                <a:t>সমাজের ৩য় বর্ণ </a:t>
              </a:r>
            </a:p>
            <a:p>
              <a:pPr algn="ctr"/>
              <a:r>
                <a:rPr lang="bn-BD" sz="24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ব্যবসায়ী ও বড় বড় জমির মালিকগণ এ স্তরের।</a:t>
              </a:r>
              <a:endParaRPr lang="en-US" sz="2400"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grpSp>
        <p:nvGrpSpPr>
          <p:cNvPr id="42" name="Group 41"/>
          <p:cNvGrpSpPr/>
          <p:nvPr/>
        </p:nvGrpSpPr>
        <p:grpSpPr>
          <a:xfrm>
            <a:off x="4191000" y="5471574"/>
            <a:ext cx="4441153" cy="830997"/>
            <a:chOff x="4191000" y="5471574"/>
            <a:chExt cx="4441153" cy="830997"/>
          </a:xfrm>
        </p:grpSpPr>
        <p:sp>
          <p:nvSpPr>
            <p:cNvPr id="36" name="Notched Right Arrow 35"/>
            <p:cNvSpPr/>
            <p:nvPr/>
          </p:nvSpPr>
          <p:spPr>
            <a:xfrm>
              <a:off x="4191000" y="5649418"/>
              <a:ext cx="672725" cy="381000"/>
            </a:xfrm>
            <a:prstGeom prst="notchedRightArrow">
              <a:avLst/>
            </a:prstGeom>
            <a:solidFill>
              <a:srgbClr val="FFC000"/>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7" name="TextBox 36"/>
            <p:cNvSpPr txBox="1"/>
            <p:nvPr/>
          </p:nvSpPr>
          <p:spPr>
            <a:xfrm>
              <a:off x="4965446" y="5471574"/>
              <a:ext cx="3666707"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bn-BD" sz="2400" u="sng" dirty="0" smtClean="0">
                  <a:solidFill>
                    <a:schemeClr val="accent6">
                      <a:lumMod val="75000"/>
                    </a:schemeClr>
                  </a:solidFill>
                  <a:effectLst>
                    <a:outerShdw blurRad="50800" dist="38100" dir="18900000" algn="bl" rotWithShape="0">
                      <a:prstClr val="black">
                        <a:alpha val="40000"/>
                      </a:prstClr>
                    </a:outerShdw>
                  </a:effectLst>
                  <a:latin typeface="NikoshBAN" pitchFamily="2" charset="0"/>
                  <a:cs typeface="NikoshBAN" pitchFamily="2" charset="0"/>
                </a:rPr>
                <a:t>সমাজের ৪র্থ বর্ণ</a:t>
              </a:r>
              <a:r>
                <a:rPr lang="bn-BD" sz="2400" u="sng"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 </a:t>
              </a:r>
            </a:p>
            <a:p>
              <a:pPr algn="ctr"/>
              <a:r>
                <a:rPr lang="bn-BD" sz="24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স্থানীয় হিন্দু</a:t>
              </a:r>
              <a:r>
                <a:rPr lang="en-US" sz="24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 </a:t>
              </a:r>
              <a:r>
                <a:rPr lang="bn-BD" sz="2400"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rPr>
                <a:t>ও বৌদ্ধরা  এ স্তরের।</a:t>
              </a:r>
              <a:endParaRPr lang="en-US" sz="2400" dirty="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sp>
        <p:nvSpPr>
          <p:cNvPr id="2" name="TextBox 1"/>
          <p:cNvSpPr txBox="1"/>
          <p:nvPr/>
        </p:nvSpPr>
        <p:spPr>
          <a:xfrm rot="17926315">
            <a:off x="-424004" y="2855798"/>
            <a:ext cx="4230645" cy="523220"/>
          </a:xfrm>
          <a:prstGeom prst="rect">
            <a:avLst/>
          </a:prstGeom>
          <a:noFill/>
        </p:spPr>
        <p:txBody>
          <a:bodyPr wrap="none" rtlCol="0">
            <a:spAutoFit/>
          </a:bodyPr>
          <a:lstStyle/>
          <a:p>
            <a:r>
              <a:rPr lang="bn-BD" sz="2800" dirty="0" smtClean="0">
                <a:latin typeface="NikoshBAN" pitchFamily="2" charset="0"/>
                <a:cs typeface="NikoshBAN" pitchFamily="2" charset="0"/>
              </a:rPr>
              <a:t>সেনদের তৈরী সামাজিক শ্রেণি বিন্যাস</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943055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anim calcmode="lin" valueType="num">
                                      <p:cBhvr>
                                        <p:cTn id="15" dur="500" fill="hold"/>
                                        <p:tgtEl>
                                          <p:spTgt spid="22"/>
                                        </p:tgtEl>
                                        <p:attrNameLst>
                                          <p:attrName>ppt_x</p:attrName>
                                        </p:attrNameLst>
                                      </p:cBhvr>
                                      <p:tavLst>
                                        <p:tav tm="0">
                                          <p:val>
                                            <p:fltVal val="0.5"/>
                                          </p:val>
                                        </p:tav>
                                        <p:tav tm="100000">
                                          <p:val>
                                            <p:strVal val="#ppt_x"/>
                                          </p:val>
                                        </p:tav>
                                      </p:tavLst>
                                    </p:anim>
                                    <p:anim calcmode="lin" valueType="num">
                                      <p:cBhvr>
                                        <p:cTn id="16"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anim calcmode="lin" valueType="num">
                                      <p:cBhvr>
                                        <p:cTn id="33" dur="500" fill="hold"/>
                                        <p:tgtEl>
                                          <p:spTgt spid="24"/>
                                        </p:tgtEl>
                                        <p:attrNameLst>
                                          <p:attrName>ppt_x</p:attrName>
                                        </p:attrNameLst>
                                      </p:cBhvr>
                                      <p:tavLst>
                                        <p:tav tm="0">
                                          <p:val>
                                            <p:fltVal val="0.5"/>
                                          </p:val>
                                        </p:tav>
                                        <p:tav tm="100000">
                                          <p:val>
                                            <p:strVal val="#ppt_x"/>
                                          </p:val>
                                        </p:tav>
                                      </p:tavLst>
                                    </p:anim>
                                    <p:anim calcmode="lin" valueType="num">
                                      <p:cBhvr>
                                        <p:cTn id="34"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anim calcmode="lin" valueType="num">
                                      <p:cBhvr>
                                        <p:cTn id="42" dur="500" fill="hold"/>
                                        <p:tgtEl>
                                          <p:spTgt spid="25"/>
                                        </p:tgtEl>
                                        <p:attrNameLst>
                                          <p:attrName>ppt_x</p:attrName>
                                        </p:attrNameLst>
                                      </p:cBhvr>
                                      <p:tavLst>
                                        <p:tav tm="0">
                                          <p:val>
                                            <p:fltVal val="0.5"/>
                                          </p:val>
                                        </p:tav>
                                        <p:tav tm="100000">
                                          <p:val>
                                            <p:strVal val="#ppt_x"/>
                                          </p:val>
                                        </p:tav>
                                      </p:tavLst>
                                    </p:anim>
                                    <p:anim calcmode="lin" valueType="num">
                                      <p:cBhvr>
                                        <p:cTn id="43"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Effect transition="in" filter="fade">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53003"/>
            <a:ext cx="3333750" cy="5000625"/>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818" y="1353002"/>
            <a:ext cx="2454010" cy="5000625"/>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Title 3"/>
          <p:cNvSpPr txBox="1">
            <a:spLocks/>
          </p:cNvSpPr>
          <p:nvPr/>
        </p:nvSpPr>
        <p:spPr>
          <a:xfrm>
            <a:off x="537030" y="388254"/>
            <a:ext cx="6654798" cy="762000"/>
          </a:xfrm>
          <a:prstGeom prst="rect">
            <a:avLst/>
          </a:prstGeom>
          <a:ln w="9525" cap="flat" cmpd="sng" algn="ctr">
            <a:solidFill>
              <a:srgbClr val="C00000"/>
            </a:solidFill>
            <a:prstDash val="solid"/>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sz="5400" dirty="0" smtClean="0">
                <a:latin typeface="NikoshBAN" pitchFamily="2" charset="0"/>
                <a:cs typeface="NikoshBAN" pitchFamily="2" charset="0"/>
              </a:rPr>
              <a:t>ব্রাহ্মণ</a:t>
            </a:r>
            <a:endParaRPr lang="en-US" sz="5400" dirty="0">
              <a:latin typeface="NikoshBAN" pitchFamily="2" charset="0"/>
              <a:cs typeface="NikoshBAN" pitchFamily="2" charset="0"/>
            </a:endParaRPr>
          </a:p>
        </p:txBody>
      </p:sp>
      <p:sp>
        <p:nvSpPr>
          <p:cNvPr id="6" name="Title 3"/>
          <p:cNvSpPr txBox="1">
            <a:spLocks/>
          </p:cNvSpPr>
          <p:nvPr/>
        </p:nvSpPr>
        <p:spPr>
          <a:xfrm>
            <a:off x="533400" y="5744027"/>
            <a:ext cx="3333750" cy="595085"/>
          </a:xfrm>
          <a:prstGeom prst="rect">
            <a:avLst/>
          </a:prstGeom>
          <a:ln w="9525" cap="flat" cmpd="sng" algn="ctr">
            <a:solidFill>
              <a:srgbClr val="C00000"/>
            </a:solidFill>
            <a:prstDash val="solid"/>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sz="4000" dirty="0" smtClean="0">
                <a:latin typeface="NikoshBAN" pitchFamily="2" charset="0"/>
                <a:cs typeface="NikoshBAN" pitchFamily="2" charset="0"/>
              </a:rPr>
              <a:t>রাজা</a:t>
            </a:r>
            <a:endParaRPr lang="en-US" sz="4000" dirty="0">
              <a:latin typeface="NikoshBAN" pitchFamily="2" charset="0"/>
              <a:cs typeface="NikoshBAN" pitchFamily="2" charset="0"/>
            </a:endParaRPr>
          </a:p>
        </p:txBody>
      </p:sp>
      <p:sp>
        <p:nvSpPr>
          <p:cNvPr id="7" name="Title 3"/>
          <p:cNvSpPr txBox="1">
            <a:spLocks/>
          </p:cNvSpPr>
          <p:nvPr/>
        </p:nvSpPr>
        <p:spPr>
          <a:xfrm>
            <a:off x="4730159" y="5744027"/>
            <a:ext cx="2461669" cy="595085"/>
          </a:xfrm>
          <a:prstGeom prst="rect">
            <a:avLst/>
          </a:prstGeom>
          <a:ln w="9525" cap="flat" cmpd="sng" algn="ctr">
            <a:solidFill>
              <a:srgbClr val="C00000"/>
            </a:solidFill>
            <a:prstDash val="solid"/>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sz="4000" dirty="0" smtClean="0">
                <a:latin typeface="NikoshBAN" pitchFamily="2" charset="0"/>
                <a:cs typeface="NikoshBAN" pitchFamily="2" charset="0"/>
              </a:rPr>
              <a:t>পুরোহিত</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06548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10028" y="533400"/>
            <a:ext cx="4238172" cy="762000"/>
          </a:xfrm>
          <a:prstGeom prst="rect">
            <a:avLst/>
          </a:prstGeom>
          <a:ln w="9525" cap="flat" cmpd="sng" algn="ctr">
            <a:solidFill>
              <a:schemeClr val="tx1"/>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sz="4800" dirty="0" smtClean="0">
                <a:latin typeface="NikoshBAN" pitchFamily="2" charset="0"/>
                <a:cs typeface="NikoshBAN" pitchFamily="2" charset="0"/>
              </a:rPr>
              <a:t>ক্ষত্রিয়</a:t>
            </a:r>
            <a:endParaRPr lang="en-US" sz="4800" dirty="0">
              <a:latin typeface="NikoshBAN" pitchFamily="2" charset="0"/>
              <a:cs typeface="NikoshBAN" pitchFamily="2" charset="0"/>
            </a:endParaRPr>
          </a:p>
        </p:txBody>
      </p:sp>
      <p:pic>
        <p:nvPicPr>
          <p:cNvPr id="5122" name="Picture 2" descr="C:\Documents and Settings\Delower\Desktop\content\The_King_of_Cochin_riding_on_an_Elephant,_attended_by_his_Nairs.jpg"/>
          <p:cNvPicPr>
            <a:picLocks noChangeAspect="1" noChangeArrowheads="1"/>
          </p:cNvPicPr>
          <p:nvPr/>
        </p:nvPicPr>
        <p:blipFill rotWithShape="1">
          <a:blip r:embed="rId3">
            <a:extLst>
              <a:ext uri="{28A0092B-C50C-407E-A947-70E740481C1C}">
                <a14:useLocalDpi xmlns:a14="http://schemas.microsoft.com/office/drawing/2010/main" val="0"/>
              </a:ext>
            </a:extLst>
          </a:blip>
          <a:srcRect r="2746"/>
          <a:stretch/>
        </p:blipFill>
        <p:spPr bwMode="auto">
          <a:xfrm>
            <a:off x="410028" y="3124200"/>
            <a:ext cx="4742543" cy="3200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Picture 2" descr="C:\Documents and Settings\Delower\Desktop\content\mauryan_swordsmen.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34641" b="7766"/>
          <a:stretch/>
        </p:blipFill>
        <p:spPr bwMode="auto">
          <a:xfrm>
            <a:off x="4881435" y="442687"/>
            <a:ext cx="3827140" cy="29863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Title 3"/>
          <p:cNvSpPr txBox="1">
            <a:spLocks/>
          </p:cNvSpPr>
          <p:nvPr/>
        </p:nvSpPr>
        <p:spPr>
          <a:xfrm>
            <a:off x="5410201" y="4114800"/>
            <a:ext cx="2209799" cy="747485"/>
          </a:xfrm>
          <a:prstGeom prst="rect">
            <a:avLst/>
          </a:prstGeom>
          <a:ln/>
        </p:spPr>
        <p:style>
          <a:lnRef idx="1">
            <a:schemeClr val="accent2"/>
          </a:lnRef>
          <a:fillRef idx="2">
            <a:schemeClr val="accent2"/>
          </a:fillRef>
          <a:effectRef idx="1">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dirty="0" smtClean="0">
                <a:latin typeface="NikoshBAN" pitchFamily="2" charset="0"/>
                <a:cs typeface="NikoshBAN" pitchFamily="2" charset="0"/>
              </a:rPr>
              <a:t>যোদ্ধা</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132305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01293" y="417282"/>
            <a:ext cx="4098137" cy="762000"/>
          </a:xfrm>
          <a:prstGeom prst="rect">
            <a:avLst/>
          </a:prstGeom>
          <a:ln w="9525" cap="flat" cmpd="sng" algn="ctr">
            <a:solidFill>
              <a:srgbClr val="C00000"/>
            </a:solidFill>
            <a:prstDash val="solid"/>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sz="4800" dirty="0" smtClean="0">
                <a:latin typeface="NikoshBAN" pitchFamily="2" charset="0"/>
                <a:cs typeface="NikoshBAN" pitchFamily="2" charset="0"/>
              </a:rPr>
              <a:t>বৈশ্য</a:t>
            </a:r>
            <a:endParaRPr lang="en-US" sz="4800" dirty="0">
              <a:latin typeface="NikoshBAN" pitchFamily="2" charset="0"/>
              <a:cs typeface="NikoshBAN" pitchFamily="2" charset="0"/>
            </a:endParaRPr>
          </a:p>
        </p:txBody>
      </p:sp>
      <p:pic>
        <p:nvPicPr>
          <p:cNvPr id="6" name="Picture 2" descr="C:\Documents and Settings\Delower\Desktop\content\vaishy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94" y="2133600"/>
            <a:ext cx="4098136" cy="4194026"/>
          </a:xfrm>
          <a:prstGeom prst="round2DiagRect">
            <a:avLst>
              <a:gd name="adj1" fmla="val 10776"/>
              <a:gd name="adj2" fmla="val 0"/>
            </a:avLst>
          </a:prstGeom>
          <a:ln w="28575" cap="sq">
            <a:solidFill>
              <a:schemeClr val="tx1"/>
            </a:solid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2" descr="C:\Documents and Settings\Delower\Desktop\content\fgfgfg.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405181"/>
            <a:ext cx="4000500" cy="3481019"/>
          </a:xfrm>
          <a:prstGeom prst="round2DiagRect">
            <a:avLst>
              <a:gd name="adj1" fmla="val 10413"/>
              <a:gd name="adj2" fmla="val 0"/>
            </a:avLst>
          </a:prstGeom>
          <a:ln w="28575" cap="sq">
            <a:solidFill>
              <a:schemeClr val="tx1"/>
            </a:solid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724401" y="4343400"/>
            <a:ext cx="2514599" cy="747485"/>
          </a:xfrm>
          <a:prstGeom prst="rect">
            <a:avLst/>
          </a:prstGeom>
          <a:ln/>
        </p:spPr>
        <p:style>
          <a:lnRef idx="1">
            <a:schemeClr val="accent2"/>
          </a:lnRef>
          <a:fillRef idx="2">
            <a:schemeClr val="accent2"/>
          </a:fillRef>
          <a:effectRef idx="1">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sz="4000" dirty="0" smtClean="0">
                <a:latin typeface="NikoshBAN" pitchFamily="2" charset="0"/>
                <a:cs typeface="NikoshBAN" pitchFamily="2" charset="0"/>
              </a:rPr>
              <a:t>ব্যবসায়ী</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150297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118318"/>
            <a:ext cx="8940800" cy="6621364"/>
          </a:xfrm>
          <a:prstGeom prst="rect">
            <a:avLst/>
          </a:prstGeom>
          <a:ln w="28575">
            <a:solidFill>
              <a:schemeClr val="tx1"/>
            </a:solidFill>
          </a:ln>
        </p:spPr>
      </p:pic>
      <p:pic>
        <p:nvPicPr>
          <p:cNvPr id="1027" name="Picture 3" descr="C:\Documents and Settings\Delower\Desktop\content\india-military.jpg"/>
          <p:cNvPicPr>
            <a:picLocks noChangeAspect="1" noChangeArrowheads="1"/>
          </p:cNvPicPr>
          <p:nvPr/>
        </p:nvPicPr>
        <p:blipFill rotWithShape="1">
          <a:blip r:embed="rId4">
            <a:extLst>
              <a:ext uri="{28A0092B-C50C-407E-A947-70E740481C1C}">
                <a14:useLocalDpi xmlns:a14="http://schemas.microsoft.com/office/drawing/2010/main" val="0"/>
              </a:ext>
            </a:extLst>
          </a:blip>
          <a:srcRect l="1199"/>
          <a:stretch/>
        </p:blipFill>
        <p:spPr bwMode="auto">
          <a:xfrm>
            <a:off x="1981200" y="1447800"/>
            <a:ext cx="6836738" cy="44811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Rectangle 2"/>
          <p:cNvSpPr/>
          <p:nvPr/>
        </p:nvSpPr>
        <p:spPr>
          <a:xfrm>
            <a:off x="4103349" y="-76200"/>
            <a:ext cx="3020379"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স্বাগতম</a:t>
            </a:r>
            <a:endPar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spTree>
    <p:extLst>
      <p:ext uri="{BB962C8B-B14F-4D97-AF65-F5344CB8AC3E}">
        <p14:creationId xmlns:p14="http://schemas.microsoft.com/office/powerpoint/2010/main" val="35301071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1000" autoRev="1" fill="hold">
                                          <p:stCondLst>
                                            <p:cond delay="0"/>
                                          </p:stCondLst>
                                        </p:cTn>
                                        <p:tgtEl>
                                          <p:spTgt spid="3"/>
                                        </p:tgtEl>
                                      </p:cBhvr>
                                      <p:to x="80000" y="100000"/>
                                    </p:animScale>
                                    <p:anim by="(#ppt_w*0.10)" calcmode="lin" valueType="num">
                                      <p:cBhvr>
                                        <p:cTn id="7" dur="1000" autoRev="1" fill="hold">
                                          <p:stCondLst>
                                            <p:cond delay="0"/>
                                          </p:stCondLst>
                                        </p:cTn>
                                        <p:tgtEl>
                                          <p:spTgt spid="3"/>
                                        </p:tgtEl>
                                        <p:attrNameLst>
                                          <p:attrName>ppt_x</p:attrName>
                                        </p:attrNameLst>
                                      </p:cBhvr>
                                    </p:anim>
                                    <p:anim by="(-#ppt_w*0.10)" calcmode="lin" valueType="num">
                                      <p:cBhvr>
                                        <p:cTn id="8" dur="1000" autoRev="1" fill="hold">
                                          <p:stCondLst>
                                            <p:cond delay="0"/>
                                          </p:stCondLst>
                                        </p:cTn>
                                        <p:tgtEl>
                                          <p:spTgt spid="3"/>
                                        </p:tgtEl>
                                        <p:attrNameLst>
                                          <p:attrName>ppt_y</p:attrName>
                                        </p:attrNameLst>
                                      </p:cBhvr>
                                    </p:anim>
                                    <p:animRot by="-480000">
                                      <p:cBhvr>
                                        <p:cTn id="9" dur="100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355602" y="457200"/>
            <a:ext cx="3886200" cy="1005117"/>
          </a:xfrm>
          <a:prstGeom prst="rect">
            <a:avLst/>
          </a:prstGeom>
          <a:ln w="9525" cap="flat" cmpd="sng" algn="ctr">
            <a:solidFill>
              <a:srgbClr val="C00000"/>
            </a:solidFill>
            <a:prstDash val="solid"/>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sz="6000" dirty="0" smtClean="0">
                <a:latin typeface="NikoshBAN" pitchFamily="2" charset="0"/>
                <a:cs typeface="NikoshBAN" pitchFamily="2" charset="0"/>
              </a:rPr>
              <a:t>শূদ্র</a:t>
            </a:r>
            <a:endParaRPr lang="en-US" sz="6000" dirty="0">
              <a:latin typeface="NikoshBAN" pitchFamily="2" charset="0"/>
              <a:cs typeface="NikoshBAN" pitchFamily="2" charset="0"/>
            </a:endParaRPr>
          </a:p>
        </p:txBody>
      </p:sp>
      <p:pic>
        <p:nvPicPr>
          <p:cNvPr id="4100" name="Picture 4" descr="C:\Documents and Settings\Delower\Desktop\content\sultan_banglar-krish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716" y="533400"/>
            <a:ext cx="405114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Documents and Settings\Delower\Desktop\content\250px-Varna4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2" y="3225510"/>
            <a:ext cx="4753428" cy="31752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 name="Title 3"/>
          <p:cNvSpPr txBox="1">
            <a:spLocks/>
          </p:cNvSpPr>
          <p:nvPr/>
        </p:nvSpPr>
        <p:spPr>
          <a:xfrm>
            <a:off x="5243287" y="4220028"/>
            <a:ext cx="2514599" cy="747485"/>
          </a:xfrm>
          <a:prstGeom prst="rect">
            <a:avLst/>
          </a:prstGeom>
          <a:ln/>
        </p:spPr>
        <p:style>
          <a:lnRef idx="1">
            <a:schemeClr val="accent2"/>
          </a:lnRef>
          <a:fillRef idx="2">
            <a:schemeClr val="accent2"/>
          </a:fillRef>
          <a:effectRef idx="1">
            <a:schemeClr val="accent2"/>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endParaRPr lang="bn-BD" sz="700" b="1" dirty="0" smtClean="0">
              <a:latin typeface="NikoshBAN" pitchFamily="2" charset="0"/>
              <a:cs typeface="NikoshBAN" pitchFamily="2" charset="0"/>
            </a:endParaRPr>
          </a:p>
          <a:p>
            <a:pPr>
              <a:spcBef>
                <a:spcPts val="200"/>
              </a:spcBef>
            </a:pPr>
            <a:r>
              <a:rPr lang="bn-BD" sz="2800" b="1" dirty="0" smtClean="0">
                <a:latin typeface="NikoshBAN" pitchFamily="2" charset="0"/>
                <a:cs typeface="NikoshBAN" pitchFamily="2" charset="0"/>
              </a:rPr>
              <a:t>অবহেলিত জনগোষ্ঠী</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3069078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5334000"/>
            <a:ext cx="6553200" cy="685800"/>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সেন শাসনামলে শূদ্রদের সামাজিক অবস্থা মূল্যায়ন কর।</a:t>
            </a:r>
            <a:endParaRPr lang="bn-BD" sz="28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6" name="Group 5"/>
          <p:cNvGrpSpPr/>
          <p:nvPr/>
        </p:nvGrpSpPr>
        <p:grpSpPr>
          <a:xfrm>
            <a:off x="337224" y="230647"/>
            <a:ext cx="8458200" cy="836154"/>
            <a:chOff x="337224" y="230647"/>
            <a:chExt cx="8458200" cy="836154"/>
          </a:xfrm>
        </p:grpSpPr>
        <p:sp>
          <p:nvSpPr>
            <p:cNvPr id="7" name="Rounded Rectangle 6"/>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দলীয় কাজ</a:t>
              </a:r>
            </a:p>
          </p:txBody>
        </p:sp>
        <p:sp>
          <p:nvSpPr>
            <p:cNvPr id="8" name="TextBox 7"/>
            <p:cNvSpPr txBox="1"/>
            <p:nvPr/>
          </p:nvSpPr>
          <p:spPr>
            <a:xfrm>
              <a:off x="7239000" y="594852"/>
              <a:ext cx="1556424" cy="461665"/>
            </a:xfrm>
            <a:prstGeom prst="rect">
              <a:avLst/>
            </a:prstGeom>
            <a:solidFill>
              <a:schemeClr val="accent1">
                <a:lumMod val="20000"/>
                <a:lumOff val="80000"/>
              </a:schemeClr>
            </a:solidFill>
          </p:spPr>
          <p:txBody>
            <a:bodyPr wrap="square" rtlCol="0">
              <a:spAutoFit/>
            </a:bodyPr>
            <a:lstStyle/>
            <a:p>
              <a:r>
                <a:rPr lang="bn-BD" sz="2400" dirty="0" smtClean="0">
                  <a:latin typeface="NikoshBAN" pitchFamily="2" charset="0"/>
                  <a:cs typeface="NikoshBAN" pitchFamily="2" charset="0"/>
                </a:rPr>
                <a:t>সময়: ৮মিনিট</a:t>
              </a:r>
              <a:endParaRPr lang="en-US" sz="2400" dirty="0">
                <a:latin typeface="NikoshBAN" pitchFamily="2" charset="0"/>
                <a:cs typeface="NikoshBAN" pitchFamily="2"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52249" y="1197472"/>
            <a:ext cx="3438951" cy="3984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29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125762" y="409592"/>
            <a:ext cx="5681880" cy="810603"/>
          </a:xfrm>
          <a:custGeom>
            <a:avLst/>
            <a:gdLst>
              <a:gd name="connsiteX0" fmla="*/ 0 w 8350996"/>
              <a:gd name="connsiteY0" fmla="*/ 73994 h 739937"/>
              <a:gd name="connsiteX1" fmla="*/ 73994 w 8350996"/>
              <a:gd name="connsiteY1" fmla="*/ 0 h 739937"/>
              <a:gd name="connsiteX2" fmla="*/ 8277002 w 8350996"/>
              <a:gd name="connsiteY2" fmla="*/ 0 h 739937"/>
              <a:gd name="connsiteX3" fmla="*/ 8350996 w 8350996"/>
              <a:gd name="connsiteY3" fmla="*/ 73994 h 739937"/>
              <a:gd name="connsiteX4" fmla="*/ 8350996 w 8350996"/>
              <a:gd name="connsiteY4" fmla="*/ 665943 h 739937"/>
              <a:gd name="connsiteX5" fmla="*/ 8277002 w 8350996"/>
              <a:gd name="connsiteY5" fmla="*/ 739937 h 739937"/>
              <a:gd name="connsiteX6" fmla="*/ 73994 w 8350996"/>
              <a:gd name="connsiteY6" fmla="*/ 739937 h 739937"/>
              <a:gd name="connsiteX7" fmla="*/ 0 w 8350996"/>
              <a:gd name="connsiteY7" fmla="*/ 665943 h 739937"/>
              <a:gd name="connsiteX8" fmla="*/ 0 w 8350996"/>
              <a:gd name="connsiteY8" fmla="*/ 73994 h 7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96" h="739937">
                <a:moveTo>
                  <a:pt x="0" y="73994"/>
                </a:moveTo>
                <a:cubicBezTo>
                  <a:pt x="0" y="33128"/>
                  <a:pt x="33128" y="0"/>
                  <a:pt x="73994" y="0"/>
                </a:cubicBezTo>
                <a:lnTo>
                  <a:pt x="8277002" y="0"/>
                </a:lnTo>
                <a:cubicBezTo>
                  <a:pt x="8317868" y="0"/>
                  <a:pt x="8350996" y="33128"/>
                  <a:pt x="8350996" y="73994"/>
                </a:cubicBezTo>
                <a:lnTo>
                  <a:pt x="8350996" y="665943"/>
                </a:lnTo>
                <a:cubicBezTo>
                  <a:pt x="8350996" y="706809"/>
                  <a:pt x="8317868" y="739937"/>
                  <a:pt x="8277002" y="739937"/>
                </a:cubicBezTo>
                <a:lnTo>
                  <a:pt x="73994" y="739937"/>
                </a:lnTo>
                <a:cubicBezTo>
                  <a:pt x="33128" y="739937"/>
                  <a:pt x="0" y="706809"/>
                  <a:pt x="0" y="665943"/>
                </a:cubicBezTo>
                <a:lnTo>
                  <a:pt x="0" y="73994"/>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24542" tIns="90252" rIns="124542" bIns="90252" numCol="1" spcCol="1270" anchor="ctr" anchorCtr="0">
            <a:noAutofit/>
          </a:bodyPr>
          <a:lstStyle/>
          <a:p>
            <a:pPr algn="ctr" defTabSz="2400300">
              <a:lnSpc>
                <a:spcPct val="90000"/>
              </a:lnSpc>
              <a:spcBef>
                <a:spcPct val="0"/>
              </a:spcBef>
              <a:spcAft>
                <a:spcPct val="35000"/>
              </a:spcAft>
            </a:pPr>
            <a:r>
              <a:rPr lang="bn-BD"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মূল্যায়ন</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3" name="Rounded Rectangle 2"/>
          <p:cNvSpPr/>
          <p:nvPr/>
        </p:nvSpPr>
        <p:spPr>
          <a:xfrm>
            <a:off x="609600" y="1220195"/>
            <a:ext cx="1240603" cy="1218740"/>
          </a:xfrm>
          <a:prstGeom prst="roundRect">
            <a:avLst>
              <a:gd name="adj" fmla="val 16670"/>
            </a:avLst>
          </a:prstGeom>
          <a:blipFill>
            <a:blip r:embed="rId3"/>
            <a:stretch>
              <a:fillRect/>
            </a:stretch>
          </a:blip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4" name="Freeform 3"/>
          <p:cNvSpPr/>
          <p:nvPr/>
        </p:nvSpPr>
        <p:spPr>
          <a:xfrm>
            <a:off x="2125762" y="1423524"/>
            <a:ext cx="5681880" cy="786276"/>
          </a:xfrm>
          <a:custGeom>
            <a:avLst/>
            <a:gdLst>
              <a:gd name="connsiteX0" fmla="*/ 0 w 5224110"/>
              <a:gd name="connsiteY0" fmla="*/ 158901 h 953216"/>
              <a:gd name="connsiteX1" fmla="*/ 158901 w 5224110"/>
              <a:gd name="connsiteY1" fmla="*/ 0 h 953216"/>
              <a:gd name="connsiteX2" fmla="*/ 5065209 w 5224110"/>
              <a:gd name="connsiteY2" fmla="*/ 0 h 953216"/>
              <a:gd name="connsiteX3" fmla="*/ 5224110 w 5224110"/>
              <a:gd name="connsiteY3" fmla="*/ 158901 h 953216"/>
              <a:gd name="connsiteX4" fmla="*/ 5224110 w 5224110"/>
              <a:gd name="connsiteY4" fmla="*/ 794315 h 953216"/>
              <a:gd name="connsiteX5" fmla="*/ 5065209 w 5224110"/>
              <a:gd name="connsiteY5" fmla="*/ 953216 h 953216"/>
              <a:gd name="connsiteX6" fmla="*/ 158901 w 5224110"/>
              <a:gd name="connsiteY6" fmla="*/ 953216 h 953216"/>
              <a:gd name="connsiteX7" fmla="*/ 0 w 5224110"/>
              <a:gd name="connsiteY7" fmla="*/ 794315 h 953216"/>
              <a:gd name="connsiteX8" fmla="*/ 0 w 5224110"/>
              <a:gd name="connsiteY8" fmla="*/ 158901 h 95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4110" h="953216">
                <a:moveTo>
                  <a:pt x="0" y="158901"/>
                </a:moveTo>
                <a:cubicBezTo>
                  <a:pt x="0" y="71142"/>
                  <a:pt x="71142" y="0"/>
                  <a:pt x="158901" y="0"/>
                </a:cubicBezTo>
                <a:lnTo>
                  <a:pt x="5065209" y="0"/>
                </a:lnTo>
                <a:cubicBezTo>
                  <a:pt x="5152968" y="0"/>
                  <a:pt x="5224110" y="71142"/>
                  <a:pt x="5224110" y="158901"/>
                </a:cubicBezTo>
                <a:lnTo>
                  <a:pt x="5224110" y="794315"/>
                </a:lnTo>
                <a:cubicBezTo>
                  <a:pt x="5224110" y="882074"/>
                  <a:pt x="5152968" y="953216"/>
                  <a:pt x="5065209" y="953216"/>
                </a:cubicBezTo>
                <a:lnTo>
                  <a:pt x="158901" y="953216"/>
                </a:lnTo>
                <a:cubicBezTo>
                  <a:pt x="71142" y="953216"/>
                  <a:pt x="0" y="882074"/>
                  <a:pt x="0" y="794315"/>
                </a:cubicBezTo>
                <a:lnTo>
                  <a:pt x="0" y="158901"/>
                </a:ln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274125" tIns="274125" rIns="274125" bIns="274125" numCol="1" spcCol="1270" anchor="ctr" anchorCtr="0">
            <a:noAutofit/>
          </a:bodyPr>
          <a:lstStyle/>
          <a:p>
            <a:pPr lvl="0" algn="l" defTabSz="1422400">
              <a:lnSpc>
                <a:spcPct val="90000"/>
              </a:lnSpc>
              <a:spcBef>
                <a:spcPct val="0"/>
              </a:spcBef>
              <a:spcAft>
                <a:spcPct val="35000"/>
              </a:spcAft>
            </a:pPr>
            <a:r>
              <a:rPr lang="bn-BD" sz="3200" b="0" kern="12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সেন রাজ্য প্রতিষ্ঠা করেছিলেন কে?</a:t>
            </a:r>
            <a:endParaRPr lang="en-US" sz="3200" b="0" kern="1200" dirty="0">
              <a:solidFill>
                <a:srgbClr val="002060"/>
              </a:solidFill>
            </a:endParaRPr>
          </a:p>
        </p:txBody>
      </p:sp>
      <p:sp>
        <p:nvSpPr>
          <p:cNvPr id="5" name="Rounded Rectangle 4"/>
          <p:cNvSpPr/>
          <p:nvPr/>
        </p:nvSpPr>
        <p:spPr>
          <a:xfrm>
            <a:off x="609600" y="2567669"/>
            <a:ext cx="1240603" cy="1218740"/>
          </a:xfrm>
          <a:prstGeom prst="roundRect">
            <a:avLst>
              <a:gd name="adj" fmla="val 16670"/>
            </a:avLst>
          </a:prstGeom>
          <a:blipFill>
            <a:blip r:embed="rId4"/>
            <a:stretch>
              <a:fillRect/>
            </a:stretch>
          </a:blip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6" name="Freeform 5"/>
          <p:cNvSpPr/>
          <p:nvPr/>
        </p:nvSpPr>
        <p:spPr>
          <a:xfrm>
            <a:off x="2090520" y="2708127"/>
            <a:ext cx="5681880" cy="937822"/>
          </a:xfrm>
          <a:custGeom>
            <a:avLst/>
            <a:gdLst>
              <a:gd name="connsiteX0" fmla="*/ 0 w 5224110"/>
              <a:gd name="connsiteY0" fmla="*/ 156335 h 937822"/>
              <a:gd name="connsiteX1" fmla="*/ 156335 w 5224110"/>
              <a:gd name="connsiteY1" fmla="*/ 0 h 937822"/>
              <a:gd name="connsiteX2" fmla="*/ 5067775 w 5224110"/>
              <a:gd name="connsiteY2" fmla="*/ 0 h 937822"/>
              <a:gd name="connsiteX3" fmla="*/ 5224110 w 5224110"/>
              <a:gd name="connsiteY3" fmla="*/ 156335 h 937822"/>
              <a:gd name="connsiteX4" fmla="*/ 5224110 w 5224110"/>
              <a:gd name="connsiteY4" fmla="*/ 781487 h 937822"/>
              <a:gd name="connsiteX5" fmla="*/ 5067775 w 5224110"/>
              <a:gd name="connsiteY5" fmla="*/ 937822 h 937822"/>
              <a:gd name="connsiteX6" fmla="*/ 156335 w 5224110"/>
              <a:gd name="connsiteY6" fmla="*/ 937822 h 937822"/>
              <a:gd name="connsiteX7" fmla="*/ 0 w 5224110"/>
              <a:gd name="connsiteY7" fmla="*/ 781487 h 937822"/>
              <a:gd name="connsiteX8" fmla="*/ 0 w 5224110"/>
              <a:gd name="connsiteY8" fmla="*/ 156335 h 93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4110" h="937822">
                <a:moveTo>
                  <a:pt x="0" y="156335"/>
                </a:moveTo>
                <a:cubicBezTo>
                  <a:pt x="0" y="69994"/>
                  <a:pt x="69994" y="0"/>
                  <a:pt x="156335" y="0"/>
                </a:cubicBezTo>
                <a:lnTo>
                  <a:pt x="5067775" y="0"/>
                </a:lnTo>
                <a:cubicBezTo>
                  <a:pt x="5154116" y="0"/>
                  <a:pt x="5224110" y="69994"/>
                  <a:pt x="5224110" y="156335"/>
                </a:cubicBezTo>
                <a:lnTo>
                  <a:pt x="5224110" y="781487"/>
                </a:lnTo>
                <a:cubicBezTo>
                  <a:pt x="5224110" y="867828"/>
                  <a:pt x="5154116" y="937822"/>
                  <a:pt x="5067775" y="937822"/>
                </a:cubicBezTo>
                <a:lnTo>
                  <a:pt x="156335" y="937822"/>
                </a:lnTo>
                <a:cubicBezTo>
                  <a:pt x="69994" y="937822"/>
                  <a:pt x="0" y="867828"/>
                  <a:pt x="0" y="781487"/>
                </a:cubicBezTo>
                <a:lnTo>
                  <a:pt x="0" y="156335"/>
                </a:ln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273373" tIns="273373" rIns="273373" bIns="273373" numCol="1" spcCol="1270" anchor="ctr" anchorCtr="0">
            <a:noAutofit/>
          </a:bodyPr>
          <a:lstStyle/>
          <a:p>
            <a:pPr lvl="0" algn="l" defTabSz="1422400">
              <a:lnSpc>
                <a:spcPct val="90000"/>
              </a:lnSpc>
              <a:spcBef>
                <a:spcPct val="0"/>
              </a:spcBef>
              <a:spcAft>
                <a:spcPct val="35000"/>
              </a:spcAft>
            </a:pPr>
            <a:r>
              <a:rPr lang="bn-BD" sz="3200" b="0" kern="12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সেনরা কোথা থেকে বাংলায় এসেছে?</a:t>
            </a:r>
            <a:endParaRPr lang="en-US" sz="3200" b="0" kern="1200" dirty="0">
              <a:solidFill>
                <a:srgbClr val="002060"/>
              </a:solidFill>
            </a:endParaRPr>
          </a:p>
        </p:txBody>
      </p:sp>
      <p:sp>
        <p:nvSpPr>
          <p:cNvPr id="7" name="Rounded Rectangle 6"/>
          <p:cNvSpPr/>
          <p:nvPr/>
        </p:nvSpPr>
        <p:spPr>
          <a:xfrm>
            <a:off x="609600" y="3899902"/>
            <a:ext cx="1240603" cy="1218740"/>
          </a:xfrm>
          <a:prstGeom prst="roundRect">
            <a:avLst>
              <a:gd name="adj" fmla="val 16670"/>
            </a:avLst>
          </a:prstGeom>
          <a:blipFill>
            <a:blip r:embed="rId5"/>
            <a:stretch>
              <a:fillRect/>
            </a:stretch>
          </a:blip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8" name="Freeform 7"/>
          <p:cNvSpPr/>
          <p:nvPr/>
        </p:nvSpPr>
        <p:spPr>
          <a:xfrm>
            <a:off x="2090520" y="4048407"/>
            <a:ext cx="5681880" cy="921730"/>
          </a:xfrm>
          <a:custGeom>
            <a:avLst/>
            <a:gdLst>
              <a:gd name="connsiteX0" fmla="*/ 0 w 5224110"/>
              <a:gd name="connsiteY0" fmla="*/ 153652 h 921730"/>
              <a:gd name="connsiteX1" fmla="*/ 153652 w 5224110"/>
              <a:gd name="connsiteY1" fmla="*/ 0 h 921730"/>
              <a:gd name="connsiteX2" fmla="*/ 5070458 w 5224110"/>
              <a:gd name="connsiteY2" fmla="*/ 0 h 921730"/>
              <a:gd name="connsiteX3" fmla="*/ 5224110 w 5224110"/>
              <a:gd name="connsiteY3" fmla="*/ 153652 h 921730"/>
              <a:gd name="connsiteX4" fmla="*/ 5224110 w 5224110"/>
              <a:gd name="connsiteY4" fmla="*/ 768078 h 921730"/>
              <a:gd name="connsiteX5" fmla="*/ 5070458 w 5224110"/>
              <a:gd name="connsiteY5" fmla="*/ 921730 h 921730"/>
              <a:gd name="connsiteX6" fmla="*/ 153652 w 5224110"/>
              <a:gd name="connsiteY6" fmla="*/ 921730 h 921730"/>
              <a:gd name="connsiteX7" fmla="*/ 0 w 5224110"/>
              <a:gd name="connsiteY7" fmla="*/ 768078 h 921730"/>
              <a:gd name="connsiteX8" fmla="*/ 0 w 5224110"/>
              <a:gd name="connsiteY8" fmla="*/ 153652 h 92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4110" h="921730">
                <a:moveTo>
                  <a:pt x="0" y="153652"/>
                </a:moveTo>
                <a:cubicBezTo>
                  <a:pt x="0" y="68792"/>
                  <a:pt x="68792" y="0"/>
                  <a:pt x="153652" y="0"/>
                </a:cubicBezTo>
                <a:lnTo>
                  <a:pt x="5070458" y="0"/>
                </a:lnTo>
                <a:cubicBezTo>
                  <a:pt x="5155318" y="0"/>
                  <a:pt x="5224110" y="68792"/>
                  <a:pt x="5224110" y="153652"/>
                </a:cubicBezTo>
                <a:lnTo>
                  <a:pt x="5224110" y="768078"/>
                </a:lnTo>
                <a:cubicBezTo>
                  <a:pt x="5224110" y="852938"/>
                  <a:pt x="5155318" y="921730"/>
                  <a:pt x="5070458" y="921730"/>
                </a:cubicBezTo>
                <a:lnTo>
                  <a:pt x="153652" y="921730"/>
                </a:lnTo>
                <a:cubicBezTo>
                  <a:pt x="68792" y="921730"/>
                  <a:pt x="0" y="852938"/>
                  <a:pt x="0" y="768078"/>
                </a:cubicBezTo>
                <a:lnTo>
                  <a:pt x="0" y="153652"/>
                </a:ln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272587" tIns="272587" rIns="272587" bIns="272587" numCol="1" spcCol="1270" anchor="ctr" anchorCtr="0">
            <a:noAutofit/>
          </a:bodyPr>
          <a:lstStyle/>
          <a:p>
            <a:pPr lvl="0" algn="l" defTabSz="1422400">
              <a:lnSpc>
                <a:spcPct val="90000"/>
              </a:lnSpc>
              <a:spcBef>
                <a:spcPct val="0"/>
              </a:spcBef>
              <a:spcAft>
                <a:spcPct val="35000"/>
              </a:spcAft>
            </a:pPr>
            <a:r>
              <a:rPr lang="bn-BD" sz="3200" b="0" kern="1200" dirty="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ছবির ব্যক্তিটির পরিচয় দাও।</a:t>
            </a:r>
            <a:endParaRPr lang="en-US" sz="3200" b="0" kern="1200" dirty="0">
              <a:solidFill>
                <a:srgbClr val="002060"/>
              </a:solidFill>
            </a:endParaRPr>
          </a:p>
        </p:txBody>
      </p:sp>
      <p:sp>
        <p:nvSpPr>
          <p:cNvPr id="9" name="Rounded Rectangle 8"/>
          <p:cNvSpPr/>
          <p:nvPr/>
        </p:nvSpPr>
        <p:spPr>
          <a:xfrm>
            <a:off x="609600" y="5247376"/>
            <a:ext cx="1240603" cy="1218740"/>
          </a:xfrm>
          <a:prstGeom prst="roundRect">
            <a:avLst>
              <a:gd name="adj" fmla="val 16670"/>
            </a:avLst>
          </a:prstGeom>
          <a:blipFill>
            <a:blip r:embed="rId6"/>
            <a:stretch>
              <a:fillRect/>
            </a:stretch>
          </a:blip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10" name="Freeform 9"/>
          <p:cNvSpPr/>
          <p:nvPr/>
        </p:nvSpPr>
        <p:spPr>
          <a:xfrm>
            <a:off x="2090520" y="5410200"/>
            <a:ext cx="5681880" cy="838200"/>
          </a:xfrm>
          <a:custGeom>
            <a:avLst/>
            <a:gdLst>
              <a:gd name="connsiteX0" fmla="*/ 0 w 5224110"/>
              <a:gd name="connsiteY0" fmla="*/ 203164 h 1218740"/>
              <a:gd name="connsiteX1" fmla="*/ 203164 w 5224110"/>
              <a:gd name="connsiteY1" fmla="*/ 0 h 1218740"/>
              <a:gd name="connsiteX2" fmla="*/ 5020946 w 5224110"/>
              <a:gd name="connsiteY2" fmla="*/ 0 h 1218740"/>
              <a:gd name="connsiteX3" fmla="*/ 5224110 w 5224110"/>
              <a:gd name="connsiteY3" fmla="*/ 203164 h 1218740"/>
              <a:gd name="connsiteX4" fmla="*/ 5224110 w 5224110"/>
              <a:gd name="connsiteY4" fmla="*/ 1015576 h 1218740"/>
              <a:gd name="connsiteX5" fmla="*/ 5020946 w 5224110"/>
              <a:gd name="connsiteY5" fmla="*/ 1218740 h 1218740"/>
              <a:gd name="connsiteX6" fmla="*/ 203164 w 5224110"/>
              <a:gd name="connsiteY6" fmla="*/ 1218740 h 1218740"/>
              <a:gd name="connsiteX7" fmla="*/ 0 w 5224110"/>
              <a:gd name="connsiteY7" fmla="*/ 1015576 h 1218740"/>
              <a:gd name="connsiteX8" fmla="*/ 0 w 5224110"/>
              <a:gd name="connsiteY8" fmla="*/ 203164 h 121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4110" h="1218740">
                <a:moveTo>
                  <a:pt x="0" y="203164"/>
                </a:moveTo>
                <a:cubicBezTo>
                  <a:pt x="0" y="90960"/>
                  <a:pt x="90960" y="0"/>
                  <a:pt x="203164" y="0"/>
                </a:cubicBezTo>
                <a:lnTo>
                  <a:pt x="5020946" y="0"/>
                </a:lnTo>
                <a:cubicBezTo>
                  <a:pt x="5133150" y="0"/>
                  <a:pt x="5224110" y="90960"/>
                  <a:pt x="5224110" y="203164"/>
                </a:cubicBezTo>
                <a:lnTo>
                  <a:pt x="5224110" y="1015576"/>
                </a:lnTo>
                <a:cubicBezTo>
                  <a:pt x="5224110" y="1127780"/>
                  <a:pt x="5133150" y="1218740"/>
                  <a:pt x="5020946" y="1218740"/>
                </a:cubicBezTo>
                <a:lnTo>
                  <a:pt x="203164" y="1218740"/>
                </a:lnTo>
                <a:cubicBezTo>
                  <a:pt x="90960" y="1218740"/>
                  <a:pt x="0" y="1127780"/>
                  <a:pt x="0" y="1015576"/>
                </a:cubicBezTo>
                <a:lnTo>
                  <a:pt x="0" y="203164"/>
                </a:ln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287089" tIns="287089" rIns="287089" bIns="287089" numCol="1" spcCol="1270" anchor="ctr" anchorCtr="0">
            <a:noAutofit/>
          </a:bodyPr>
          <a:lstStyle/>
          <a:p>
            <a:pPr lvl="0" algn="l" defTabSz="1422400">
              <a:lnSpc>
                <a:spcPct val="90000"/>
              </a:lnSpc>
              <a:spcBef>
                <a:spcPct val="0"/>
              </a:spcBef>
              <a:spcAft>
                <a:spcPct val="35000"/>
              </a:spcAft>
            </a:pPr>
            <a:r>
              <a:rPr lang="bn-BD" sz="2800" b="0" kern="1200" smtClean="0">
                <a:solidFill>
                  <a:srgbClr val="002060"/>
                </a:solidFill>
                <a:effectLst>
                  <a:outerShdw blurRad="50800" dist="38100" dir="18900000" algn="bl" rotWithShape="0">
                    <a:prstClr val="black">
                      <a:alpha val="40000"/>
                    </a:prstClr>
                  </a:outerShdw>
                </a:effectLst>
                <a:latin typeface="NikoshBAN" pitchFamily="2" charset="0"/>
                <a:cs typeface="NikoshBAN" pitchFamily="2" charset="0"/>
              </a:rPr>
              <a:t>সমাজকে ৪টি বর্ণে ভাগ করার পেছনে সেনদের কী উদ্দেশ্য ছিল?</a:t>
            </a:r>
            <a:endParaRPr lang="en-US" sz="2800" b="0" kern="1200" dirty="0">
              <a:solidFill>
                <a:srgbClr val="002060"/>
              </a:solidFill>
            </a:endParaRPr>
          </a:p>
        </p:txBody>
      </p:sp>
      <p:pic>
        <p:nvPicPr>
          <p:cNvPr id="3075" name="Picture 3" descr="C:\Documents and Settings\Delower\Desktop\content\imbalan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6672" y="477391"/>
            <a:ext cx="1086700" cy="69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style.rotation</p:attrName>
                                        </p:attrNameLst>
                                      </p:cBhvr>
                                      <p:tavLst>
                                        <p:tav tm="0">
                                          <p:val>
                                            <p:fltVal val="90"/>
                                          </p:val>
                                        </p:tav>
                                        <p:tav tm="100000">
                                          <p:val>
                                            <p:fltVal val="0"/>
                                          </p:val>
                                        </p:tav>
                                      </p:tavLst>
                                    </p:anim>
                                    <p:animEffect transition="in" filter="fade">
                                      <p:cBhvr>
                                        <p:cTn id="52" dur="1000"/>
                                        <p:tgtEl>
                                          <p:spTgt spid="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1000" y="377370"/>
            <a:ext cx="8382000" cy="810603"/>
          </a:xfrm>
          <a:custGeom>
            <a:avLst/>
            <a:gdLst>
              <a:gd name="connsiteX0" fmla="*/ 0 w 8350996"/>
              <a:gd name="connsiteY0" fmla="*/ 73994 h 739937"/>
              <a:gd name="connsiteX1" fmla="*/ 73994 w 8350996"/>
              <a:gd name="connsiteY1" fmla="*/ 0 h 739937"/>
              <a:gd name="connsiteX2" fmla="*/ 8277002 w 8350996"/>
              <a:gd name="connsiteY2" fmla="*/ 0 h 739937"/>
              <a:gd name="connsiteX3" fmla="*/ 8350996 w 8350996"/>
              <a:gd name="connsiteY3" fmla="*/ 73994 h 739937"/>
              <a:gd name="connsiteX4" fmla="*/ 8350996 w 8350996"/>
              <a:gd name="connsiteY4" fmla="*/ 665943 h 739937"/>
              <a:gd name="connsiteX5" fmla="*/ 8277002 w 8350996"/>
              <a:gd name="connsiteY5" fmla="*/ 739937 h 739937"/>
              <a:gd name="connsiteX6" fmla="*/ 73994 w 8350996"/>
              <a:gd name="connsiteY6" fmla="*/ 739937 h 739937"/>
              <a:gd name="connsiteX7" fmla="*/ 0 w 8350996"/>
              <a:gd name="connsiteY7" fmla="*/ 665943 h 739937"/>
              <a:gd name="connsiteX8" fmla="*/ 0 w 8350996"/>
              <a:gd name="connsiteY8" fmla="*/ 73994 h 7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96" h="739937">
                <a:moveTo>
                  <a:pt x="0" y="73994"/>
                </a:moveTo>
                <a:cubicBezTo>
                  <a:pt x="0" y="33128"/>
                  <a:pt x="33128" y="0"/>
                  <a:pt x="73994" y="0"/>
                </a:cubicBezTo>
                <a:lnTo>
                  <a:pt x="8277002" y="0"/>
                </a:lnTo>
                <a:cubicBezTo>
                  <a:pt x="8317868" y="0"/>
                  <a:pt x="8350996" y="33128"/>
                  <a:pt x="8350996" y="73994"/>
                </a:cubicBezTo>
                <a:lnTo>
                  <a:pt x="8350996" y="665943"/>
                </a:lnTo>
                <a:cubicBezTo>
                  <a:pt x="8350996" y="706809"/>
                  <a:pt x="8317868" y="739937"/>
                  <a:pt x="8277002" y="739937"/>
                </a:cubicBezTo>
                <a:lnTo>
                  <a:pt x="73994" y="739937"/>
                </a:lnTo>
                <a:cubicBezTo>
                  <a:pt x="33128" y="739937"/>
                  <a:pt x="0" y="706809"/>
                  <a:pt x="0" y="665943"/>
                </a:cubicBezTo>
                <a:lnTo>
                  <a:pt x="0" y="73994"/>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24542" tIns="90252" rIns="124542" bIns="90252" numCol="1" spcCol="1270" anchor="ctr" anchorCtr="0">
            <a:noAutofit/>
          </a:bodyPr>
          <a:lstStyle/>
          <a:p>
            <a:pPr lvl="0" algn="ctr" defTabSz="2400300">
              <a:lnSpc>
                <a:spcPct val="90000"/>
              </a:lnSpc>
              <a:spcBef>
                <a:spcPct val="0"/>
              </a:spcBef>
              <a:spcAft>
                <a:spcPct val="35000"/>
              </a:spcAft>
            </a:pPr>
            <a:r>
              <a:rPr lang="bn-BD"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বাড়ির কাজ</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1382484"/>
            <a:ext cx="3435209" cy="3575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Cube 3"/>
          <p:cNvSpPr/>
          <p:nvPr/>
        </p:nvSpPr>
        <p:spPr>
          <a:xfrm>
            <a:off x="381000" y="5181600"/>
            <a:ext cx="8382000" cy="1161144"/>
          </a:xfrm>
          <a:prstGeom prst="cube">
            <a:avLst>
              <a:gd name="adj" fmla="val 5833"/>
            </a:avLst>
          </a:prstGeom>
          <a:ln/>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bn-BD" sz="3600"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"প্রাচীন বাংলার সমাজ জীবনে সেন শাসনের মারাত্মক প্রভাব ছিল" - উক্তিটি বিশ্লেষণ কর।</a:t>
            </a:r>
            <a:endParaRPr lang="en-US" sz="3600"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37394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elower\Desktop\content\gdfgdfg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599"/>
            <a:ext cx="4343400" cy="53754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8999" y="1828800"/>
            <a:ext cx="5181601" cy="1447800"/>
          </a:xfrm>
          <a:prstGeom prst="rect">
            <a:avLst/>
          </a:prstGeom>
          <a:noFill/>
        </p:spPr>
        <p:txBody>
          <a:bodyPr wrap="square" rtlCol="0">
            <a:prstTxWarp prst="textCurveUp">
              <a:avLst/>
            </a:prstTxWarp>
            <a:spAutoFit/>
          </a:bodyPr>
          <a:lstStyle/>
          <a:p>
            <a:pPr algn="ctr"/>
            <a:r>
              <a:rPr lang="bn-BD" sz="1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ea typeface="Segoe UI" pitchFamily="34" charset="0"/>
                <a:cs typeface="NikoshBAN" pitchFamily="2" charset="0"/>
              </a:rPr>
              <a:t>ধন্যবাদ</a:t>
            </a:r>
            <a:endParaRPr lang="en-US" sz="1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NikoshBAN" pitchFamily="2" charset="0"/>
              <a:ea typeface="Segoe UI" pitchFamily="34" charset="0"/>
              <a:cs typeface="NikoshBAN" pitchFamily="2" charset="0"/>
            </a:endParaRPr>
          </a:p>
        </p:txBody>
      </p:sp>
    </p:spTree>
    <p:extLst>
      <p:ext uri="{BB962C8B-B14F-4D97-AF65-F5344CB8AC3E}">
        <p14:creationId xmlns:p14="http://schemas.microsoft.com/office/powerpoint/2010/main" val="246521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49548"/>
            <a:ext cx="4343400" cy="1240972"/>
          </a:xfrm>
          <a:prstGeom prst="rect">
            <a:avLst/>
          </a:prstGeom>
          <a:noFill/>
        </p:spPr>
        <p:txBody>
          <a:bodyPr wrap="none" rtlCol="0">
            <a:prstTxWarp prst="textInflateTop">
              <a:avLst/>
            </a:prstTxWarp>
            <a:spAutoFit/>
          </a:bodyPr>
          <a:lstStyle/>
          <a:p>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কৃতজ্ঞতা স্বীকার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3" name="TextBox 2"/>
          <p:cNvSpPr txBox="1"/>
          <p:nvPr/>
        </p:nvSpPr>
        <p:spPr>
          <a:xfrm>
            <a:off x="323196" y="3765332"/>
            <a:ext cx="8516004" cy="2677656"/>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2800" dirty="0" smtClean="0">
                <a:solidFill>
                  <a:srgbClr val="002060"/>
                </a:solidFill>
                <a:latin typeface="Nikosh" pitchFamily="2" charset="0"/>
                <a:cs typeface="Nikosh" pitchFamily="2" charset="0"/>
              </a:rPr>
              <a:t>কন্টেন্ট সম্পাদক হিসেবে যাঁদের নির্দেশনা, পরামর্শ ও তত্ত্বাবধানে এই মডেল কন্টেন্ট সমৃদ্ধ হয়েছে তারা হলেন-</a:t>
            </a:r>
            <a:endParaRPr lang="bn-BD" sz="2800" dirty="0" smtClean="0">
              <a:solidFill>
                <a:srgbClr val="002060"/>
              </a:solidFill>
              <a:latin typeface="Nikosh" pitchFamily="2" charset="0"/>
              <a:cs typeface="Nikosh" pitchFamily="2" charset="0"/>
            </a:endParaRPr>
          </a:p>
          <a:p>
            <a:pPr marL="457200" indent="-457200">
              <a:buFont typeface="Wingdings" pitchFamily="2" charset="2"/>
              <a:buChar char="§"/>
            </a:pPr>
            <a:r>
              <a:rPr lang="bn-IN" sz="2800" dirty="0">
                <a:effectLst>
                  <a:innerShdw blurRad="114300">
                    <a:prstClr val="black"/>
                  </a:innerShdw>
                </a:effectLst>
                <a:latin typeface="Nikosh" pitchFamily="2" charset="0"/>
                <a:cs typeface="Nikosh" pitchFamily="2" charset="0"/>
              </a:rPr>
              <a:t>জনাব </a:t>
            </a:r>
            <a:r>
              <a:rPr lang="bn-IN" sz="2800" b="1" dirty="0">
                <a:effectLst>
                  <a:innerShdw blurRad="114300">
                    <a:prstClr val="black"/>
                  </a:innerShdw>
                </a:effectLst>
                <a:latin typeface="Nikosh" pitchFamily="2" charset="0"/>
                <a:cs typeface="Nikosh" pitchFamily="2" charset="0"/>
              </a:rPr>
              <a:t>মো</a:t>
            </a:r>
            <a:r>
              <a:rPr lang="bn-BD" sz="2800" b="1" dirty="0">
                <a:effectLst>
                  <a:innerShdw blurRad="114300">
                    <a:prstClr val="black"/>
                  </a:innerShdw>
                </a:effectLst>
                <a:latin typeface="Nikosh" pitchFamily="2" charset="0"/>
                <a:cs typeface="Nikosh" pitchFamily="2" charset="0"/>
              </a:rPr>
              <a:t>হাম্মদ</a:t>
            </a:r>
            <a:r>
              <a:rPr lang="bn-IN" sz="2800" b="1" dirty="0">
                <a:effectLst>
                  <a:innerShdw blurRad="114300">
                    <a:prstClr val="black"/>
                  </a:innerShdw>
                </a:effectLst>
                <a:latin typeface="Nikosh" pitchFamily="2" charset="0"/>
                <a:cs typeface="Nikosh" pitchFamily="2" charset="0"/>
              </a:rPr>
              <a:t> </a:t>
            </a:r>
            <a:r>
              <a:rPr lang="bn-BD" sz="2800" b="1" dirty="0" smtClean="0">
                <a:effectLst>
                  <a:innerShdw blurRad="114300">
                    <a:prstClr val="black"/>
                  </a:innerShdw>
                </a:effectLst>
                <a:latin typeface="Nikosh" pitchFamily="2" charset="0"/>
                <a:cs typeface="Nikosh" pitchFamily="2" charset="0"/>
              </a:rPr>
              <a:t>হাব</a:t>
            </a:r>
            <a:r>
              <a:rPr lang="bn-BD" sz="2800" b="1" dirty="0">
                <a:effectLst>
                  <a:innerShdw blurRad="114300">
                    <a:prstClr val="black"/>
                  </a:innerShdw>
                </a:effectLst>
                <a:latin typeface="Nikosh" pitchFamily="2" charset="0"/>
                <a:cs typeface="Nikosh" pitchFamily="2" charset="0"/>
              </a:rPr>
              <a:t>ী</a:t>
            </a:r>
            <a:r>
              <a:rPr lang="bn-BD" sz="2800" b="1" dirty="0" smtClean="0">
                <a:effectLst>
                  <a:innerShdw blurRad="114300">
                    <a:prstClr val="black"/>
                  </a:innerShdw>
                </a:effectLst>
                <a:latin typeface="Nikosh" pitchFamily="2" charset="0"/>
                <a:cs typeface="Nikosh" pitchFamily="2" charset="0"/>
              </a:rPr>
              <a:t>বুল </a:t>
            </a:r>
            <a:r>
              <a:rPr lang="bn-BD" sz="2800" b="1" dirty="0">
                <a:effectLst>
                  <a:innerShdw blurRad="114300">
                    <a:prstClr val="black"/>
                  </a:innerShdw>
                </a:effectLst>
                <a:latin typeface="Nikosh" pitchFamily="2" charset="0"/>
                <a:cs typeface="Nikosh" pitchFamily="2" charset="0"/>
              </a:rPr>
              <a:t>ইসলাম সুমন</a:t>
            </a:r>
            <a:r>
              <a:rPr lang="bn-IN" sz="2800" dirty="0">
                <a:effectLst>
                  <a:innerShdw blurRad="114300">
                    <a:prstClr val="black"/>
                  </a:innerShdw>
                </a:effectLst>
                <a:latin typeface="Nikosh" pitchFamily="2" charset="0"/>
                <a:cs typeface="Nikosh" pitchFamily="2" charset="0"/>
              </a:rPr>
              <a:t>,</a:t>
            </a:r>
            <a:r>
              <a:rPr lang="bn-BD" sz="2800" dirty="0">
                <a:effectLst>
                  <a:innerShdw blurRad="114300">
                    <a:prstClr val="black"/>
                  </a:innerShdw>
                </a:effectLst>
                <a:latin typeface="Nikosh" pitchFamily="2" charset="0"/>
                <a:cs typeface="Nikosh" pitchFamily="2" charset="0"/>
              </a:rPr>
              <a:t> </a:t>
            </a:r>
            <a:endParaRPr lang="bn-BD" sz="2800" dirty="0" smtClean="0">
              <a:effectLst>
                <a:innerShdw blurRad="114300">
                  <a:prstClr val="black"/>
                </a:innerShdw>
              </a:effectLst>
              <a:latin typeface="Nikosh" pitchFamily="2" charset="0"/>
              <a:cs typeface="Nikosh" pitchFamily="2" charset="0"/>
            </a:endParaRPr>
          </a:p>
          <a:p>
            <a:r>
              <a:rPr lang="bn-BD" sz="2800" dirty="0">
                <a:latin typeface="Nikosh" pitchFamily="2" charset="0"/>
                <a:cs typeface="Nikosh" pitchFamily="2" charset="0"/>
              </a:rPr>
              <a:t>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সহকারী </a:t>
            </a:r>
            <a:r>
              <a:rPr lang="bn-BD" sz="2800" dirty="0">
                <a:latin typeface="Nikosh" pitchFamily="2" charset="0"/>
                <a:cs typeface="Nikosh" pitchFamily="2" charset="0"/>
              </a:rPr>
              <a:t>অধ্যাপক</a:t>
            </a:r>
            <a:r>
              <a:rPr lang="bn-IN" sz="2800" dirty="0">
                <a:latin typeface="Nikosh" pitchFamily="2" charset="0"/>
                <a:cs typeface="Nikosh" pitchFamily="2" charset="0"/>
              </a:rPr>
              <a:t>, </a:t>
            </a:r>
            <a:r>
              <a:rPr lang="bn-IN" sz="2800" dirty="0" smtClean="0">
                <a:latin typeface="Nikosh" pitchFamily="2" charset="0"/>
                <a:cs typeface="Nikosh" pitchFamily="2" charset="0"/>
              </a:rPr>
              <a:t>টি</a:t>
            </a:r>
            <a:r>
              <a:rPr lang="bn-BD" sz="2800" dirty="0" smtClean="0">
                <a:latin typeface="Nikosh" pitchFamily="2" charset="0"/>
                <a:cs typeface="Nikosh" pitchFamily="2" charset="0"/>
              </a:rPr>
              <a:t>চার্স ট্রেনিং কলেজ</a:t>
            </a:r>
            <a:r>
              <a:rPr lang="bn-IN" sz="2800" dirty="0" smtClean="0">
                <a:latin typeface="Nikosh" pitchFamily="2" charset="0"/>
                <a:cs typeface="Nikosh" pitchFamily="2" charset="0"/>
              </a:rPr>
              <a:t>, </a:t>
            </a:r>
            <a:r>
              <a:rPr lang="bn-BD" sz="2800" dirty="0">
                <a:latin typeface="Nikosh" pitchFamily="2" charset="0"/>
                <a:cs typeface="Nikosh" pitchFamily="2" charset="0"/>
              </a:rPr>
              <a:t>ময়মনসিংহ।</a:t>
            </a:r>
          </a:p>
          <a:p>
            <a:pPr marL="457200" indent="-457200">
              <a:buFont typeface="Wingdings" pitchFamily="2" charset="2"/>
              <a:buChar char="§"/>
            </a:pPr>
            <a:r>
              <a:rPr lang="bn-IN" sz="2800" dirty="0">
                <a:effectLst>
                  <a:innerShdw blurRad="114300">
                    <a:prstClr val="black"/>
                  </a:innerShdw>
                </a:effectLst>
                <a:latin typeface="Nikosh" pitchFamily="2" charset="0"/>
                <a:cs typeface="Nikosh" pitchFamily="2" charset="0"/>
              </a:rPr>
              <a:t>জনাব </a:t>
            </a:r>
            <a:r>
              <a:rPr lang="bn-BD" sz="2800" b="1" dirty="0" smtClean="0">
                <a:effectLst>
                  <a:innerShdw blurRad="114300">
                    <a:prstClr val="black"/>
                  </a:innerShdw>
                </a:effectLst>
                <a:latin typeface="Nikosh" pitchFamily="2" charset="0"/>
                <a:cs typeface="Nikosh" pitchFamily="2" charset="0"/>
              </a:rPr>
              <a:t>রফিকুল </a:t>
            </a:r>
            <a:r>
              <a:rPr lang="bn-BD" sz="2800" b="1" dirty="0">
                <a:effectLst>
                  <a:innerShdw blurRad="114300">
                    <a:prstClr val="black"/>
                  </a:innerShdw>
                </a:effectLst>
                <a:latin typeface="Nikosh" pitchFamily="2" charset="0"/>
                <a:cs typeface="Nikosh" pitchFamily="2" charset="0"/>
              </a:rPr>
              <a:t>ইসলাম</a:t>
            </a:r>
            <a:r>
              <a:rPr lang="bn-IN" sz="2800" dirty="0">
                <a:effectLst>
                  <a:innerShdw blurRad="114300">
                    <a:prstClr val="black"/>
                  </a:innerShdw>
                </a:effectLst>
                <a:latin typeface="Nikosh" pitchFamily="2" charset="0"/>
                <a:cs typeface="Nikosh" pitchFamily="2" charset="0"/>
              </a:rPr>
              <a:t>, </a:t>
            </a:r>
            <a:endParaRPr lang="bn-BD" sz="2800" dirty="0" smtClean="0">
              <a:effectLst>
                <a:innerShdw blurRad="114300">
                  <a:prstClr val="black"/>
                </a:innerShdw>
              </a:effectLst>
              <a:latin typeface="Nikosh" pitchFamily="2" charset="0"/>
              <a:cs typeface="Nikosh" pitchFamily="2" charset="0"/>
            </a:endParaRPr>
          </a:p>
          <a:p>
            <a:r>
              <a:rPr lang="bn-BD" sz="2800" dirty="0">
                <a:latin typeface="Nikosh" pitchFamily="2" charset="0"/>
                <a:cs typeface="Nikosh" pitchFamily="2" charset="0"/>
              </a:rPr>
              <a:t>	</a:t>
            </a:r>
            <a:r>
              <a:rPr lang="en-US" sz="2800" dirty="0" smtClean="0">
                <a:latin typeface="Nikosh" pitchFamily="2" charset="0"/>
                <a:cs typeface="Nikosh" pitchFamily="2" charset="0"/>
              </a:rPr>
              <a:t>  </a:t>
            </a:r>
            <a:r>
              <a:rPr lang="bn-IN" sz="2800" dirty="0" smtClean="0">
                <a:latin typeface="Nikosh" pitchFamily="2" charset="0"/>
                <a:cs typeface="Nikosh" pitchFamily="2" charset="0"/>
              </a:rPr>
              <a:t>সহকা</a:t>
            </a:r>
            <a:r>
              <a:rPr lang="bn-BD" sz="2800" dirty="0" smtClean="0">
                <a:latin typeface="Nikosh" pitchFamily="2" charset="0"/>
                <a:cs typeface="Nikosh" pitchFamily="2" charset="0"/>
              </a:rPr>
              <a:t>রী</a:t>
            </a:r>
            <a:r>
              <a:rPr lang="bn-IN" sz="2800" dirty="0" smtClean="0">
                <a:latin typeface="Nikosh" pitchFamily="2" charset="0"/>
                <a:cs typeface="Nikosh" pitchFamily="2" charset="0"/>
              </a:rPr>
              <a:t> </a:t>
            </a:r>
            <a:r>
              <a:rPr lang="bn-IN" sz="2800" dirty="0">
                <a:latin typeface="Nikosh" pitchFamily="2" charset="0"/>
                <a:cs typeface="Nikosh" pitchFamily="2" charset="0"/>
              </a:rPr>
              <a:t>অধ্যাপক, টি</a:t>
            </a:r>
            <a:r>
              <a:rPr lang="bn-BD" sz="2800" dirty="0">
                <a:latin typeface="Nikosh" pitchFamily="2" charset="0"/>
                <a:cs typeface="Nikosh" pitchFamily="2" charset="0"/>
              </a:rPr>
              <a:t>চার্স ট্রেনিং কলেজ</a:t>
            </a:r>
            <a:r>
              <a:rPr lang="bn-IN" sz="2800" dirty="0" smtClean="0">
                <a:latin typeface="Nikosh" pitchFamily="2" charset="0"/>
                <a:cs typeface="Nikosh" pitchFamily="2" charset="0"/>
              </a:rPr>
              <a:t>, </a:t>
            </a:r>
            <a:r>
              <a:rPr lang="bn-BD" sz="2800" dirty="0">
                <a:latin typeface="Nikosh" pitchFamily="2" charset="0"/>
                <a:cs typeface="Nikosh" pitchFamily="2" charset="0"/>
              </a:rPr>
              <a:t>পাবনা</a:t>
            </a:r>
            <a:r>
              <a:rPr lang="bn-BD" sz="2800" dirty="0" smtClean="0">
                <a:latin typeface="Nikosh" pitchFamily="2" charset="0"/>
                <a:cs typeface="Nikosh" pitchFamily="2" charset="0"/>
              </a:rPr>
              <a:t>।</a:t>
            </a:r>
            <a:endParaRPr lang="en-US" sz="2800" dirty="0">
              <a:solidFill>
                <a:srgbClr val="005426"/>
              </a:solidFill>
              <a:latin typeface="Nikosh" pitchFamily="2" charset="0"/>
              <a:cs typeface="Nikosh" pitchFamily="2" charset="0"/>
            </a:endParaRPr>
          </a:p>
        </p:txBody>
      </p:sp>
      <p:sp>
        <p:nvSpPr>
          <p:cNvPr id="4" name="TextBox 3"/>
          <p:cNvSpPr txBox="1"/>
          <p:nvPr/>
        </p:nvSpPr>
        <p:spPr>
          <a:xfrm>
            <a:off x="323196" y="1631732"/>
            <a:ext cx="8516004"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itchFamily="2" charset="0"/>
                <a:cs typeface="Nikosh" pitchFamily="2" charset="0"/>
              </a:rPr>
              <a:t>শিক্ষা মন্ত্রণালয়, মাউশি, এনসিটিবি ও</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itchFamily="2" charset="0"/>
                <a:cs typeface="Nikosh" pitchFamily="2"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itchFamily="2" charset="0"/>
                <a:cs typeface="Nikosh" pitchFamily="2" charset="0"/>
              </a:rPr>
              <a:t>এটুআই</a:t>
            </a:r>
            <a:r>
              <a:rPr lang="en-US" sz="3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itchFamily="2" charset="0"/>
                <a:cs typeface="Nikosh" pitchFamily="2" charset="0"/>
              </a:rPr>
              <a:t> </a:t>
            </a:r>
            <a:r>
              <a:rPr lang="bn-IN" sz="3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itchFamily="2" charset="0"/>
                <a:cs typeface="Nikosh" pitchFamily="2" charset="0"/>
              </a:rPr>
              <a:t>-এর </a:t>
            </a:r>
            <a:r>
              <a:rPr lang="b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itchFamily="2" charset="0"/>
                <a:cs typeface="Nikosh" pitchFamily="2" charset="0"/>
              </a:rPr>
              <a:t>সংশ্লিষ্ট কর্মকর্তাবৃন্দ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 pitchFamily="2" charset="0"/>
              <a:cs typeface="Nikosh" pitchFamily="2" charset="0"/>
            </a:endParaRPr>
          </a:p>
        </p:txBody>
      </p:sp>
      <p:sp>
        <p:nvSpPr>
          <p:cNvPr id="5" name="TextBox 4"/>
          <p:cNvSpPr txBox="1"/>
          <p:nvPr/>
        </p:nvSpPr>
        <p:spPr>
          <a:xfrm>
            <a:off x="323196" y="2963237"/>
            <a:ext cx="8516004" cy="70788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000" dirty="0" smtClean="0">
                <a:solidFill>
                  <a:srgbClr val="005426"/>
                </a:solidFill>
                <a:latin typeface="Nikosh" pitchFamily="2" charset="0"/>
                <a:cs typeface="Nikosh" pitchFamily="2" charset="0"/>
              </a:rPr>
              <a:t>এবং   </a:t>
            </a:r>
            <a:endParaRPr lang="en-US" sz="4000" dirty="0">
              <a:solidFill>
                <a:srgbClr val="005426"/>
              </a:solidFill>
              <a:latin typeface="Nikosh" pitchFamily="2" charset="0"/>
              <a:cs typeface="Nikosh" pitchFamily="2" charset="0"/>
            </a:endParaRPr>
          </a:p>
        </p:txBody>
      </p:sp>
    </p:spTree>
    <p:extLst>
      <p:ext uri="{BB962C8B-B14F-4D97-AF65-F5344CB8AC3E}">
        <p14:creationId xmlns:p14="http://schemas.microsoft.com/office/powerpoint/2010/main" val="62536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idx="4294967295"/>
          </p:nvPr>
        </p:nvSpPr>
        <p:spPr>
          <a:xfrm>
            <a:off x="537030" y="388254"/>
            <a:ext cx="8153400" cy="762000"/>
          </a:xfrm>
          <a:prstGeom prst="rect">
            <a:avLst/>
          </a:prstGeom>
          <a:ln>
            <a:solidFill>
              <a:srgbClr val="C00000"/>
            </a:solidFill>
          </a:ln>
        </p:spPr>
        <p:style>
          <a:lnRef idx="1">
            <a:schemeClr val="accent4"/>
          </a:lnRef>
          <a:fillRef idx="2">
            <a:schemeClr val="accent4"/>
          </a:fillRef>
          <a:effectRef idx="1">
            <a:schemeClr val="accent4"/>
          </a:effectRef>
          <a:fontRef idx="minor">
            <a:schemeClr val="dk1"/>
          </a:fontRef>
        </p:style>
        <p:txBody>
          <a:bodyPr>
            <a:noAutofit/>
          </a:bodyPr>
          <a:lstStyle/>
          <a:p>
            <a:pPr algn="ctr">
              <a:spcBef>
                <a:spcPts val="200"/>
              </a:spcBef>
            </a:pPr>
            <a:r>
              <a:rPr lang="bn-BD" sz="5400" dirty="0" smtClean="0">
                <a:latin typeface="NikoshBAN" pitchFamily="2" charset="0"/>
                <a:cs typeface="NikoshBAN" pitchFamily="2" charset="0"/>
              </a:rPr>
              <a:t>পরিচিতি</a:t>
            </a:r>
            <a:endParaRPr lang="en-US" sz="5400" dirty="0">
              <a:latin typeface="NikoshBAN" pitchFamily="2" charset="0"/>
              <a:cs typeface="NikoshBAN" pitchFamily="2" charset="0"/>
            </a:endParaRPr>
          </a:p>
        </p:txBody>
      </p:sp>
      <p:sp>
        <p:nvSpPr>
          <p:cNvPr id="7" name="Content Placeholder 4"/>
          <p:cNvSpPr>
            <a:spLocks noGrp="1"/>
          </p:cNvSpPr>
          <p:nvPr>
            <p:ph sz="half" idx="4294967295"/>
          </p:nvPr>
        </p:nvSpPr>
        <p:spPr>
          <a:xfrm>
            <a:off x="533400" y="3429000"/>
            <a:ext cx="3962400" cy="2971800"/>
          </a:xfrm>
          <a:prstGeom prst="rect">
            <a:avLst/>
          </a:prstGeo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bn-BD"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NikoshBAN" pitchFamily="2" charset="0"/>
                <a:cs typeface="NikoshBAN" pitchFamily="2" charset="0"/>
              </a:rPr>
              <a:t>মো. দেলোয়ার হোসাইন</a:t>
            </a:r>
          </a:p>
          <a:p>
            <a:pPr marL="0" indent="0">
              <a:buNone/>
            </a:pPr>
            <a:r>
              <a:rPr lang="bn-BD" dirty="0" smtClean="0">
                <a:latin typeface="NikoshBAN" pitchFamily="2" charset="0"/>
                <a:cs typeface="NikoshBAN" pitchFamily="2" charset="0"/>
              </a:rPr>
              <a:t>সিনিয়র সহকা</a:t>
            </a:r>
            <a:r>
              <a:rPr lang="en-US" dirty="0" err="1" smtClean="0">
                <a:latin typeface="NikoshBAN" pitchFamily="2" charset="0"/>
                <a:cs typeface="NikoshBAN" pitchFamily="2" charset="0"/>
              </a:rPr>
              <a:t>রী</a:t>
            </a:r>
            <a:r>
              <a:rPr lang="bn-BD" dirty="0" smtClean="0">
                <a:latin typeface="NikoshBAN" pitchFamily="2" charset="0"/>
                <a:cs typeface="NikoshBAN" pitchFamily="2" charset="0"/>
              </a:rPr>
              <a:t> শিক্ষক</a:t>
            </a:r>
          </a:p>
          <a:p>
            <a:pPr marL="0" indent="0">
              <a:buNone/>
            </a:pPr>
            <a:r>
              <a:rPr lang="bn-BD" dirty="0" smtClean="0">
                <a:latin typeface="NikoshBAN" pitchFamily="2" charset="0"/>
                <a:cs typeface="NikoshBAN" pitchFamily="2" charset="0"/>
              </a:rPr>
              <a:t>কাজী শাহাবুদ্দিন বালিকা উচ্চ বিদ্যালয় ও কলেজ।</a:t>
            </a:r>
          </a:p>
          <a:p>
            <a:pPr marL="0" indent="0">
              <a:buNone/>
            </a:pPr>
            <a:r>
              <a:rPr lang="bn-BD" dirty="0" smtClean="0">
                <a:latin typeface="NikoshBAN" pitchFamily="2" charset="0"/>
                <a:cs typeface="NikoshBAN" pitchFamily="2" charset="0"/>
              </a:rPr>
              <a:t>তেঁতুলিয়া, পঞ্চগড়।</a:t>
            </a:r>
            <a:endParaRPr lang="en-US" sz="2800" dirty="0">
              <a:latin typeface="NikoshBAN" pitchFamily="2" charset="0"/>
              <a:cs typeface="NikoshBAN" pitchFamily="2"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16768" y="1295400"/>
            <a:ext cx="1612232" cy="2042160"/>
          </a:xfrm>
          <a:prstGeom prst="roundRect">
            <a:avLst>
              <a:gd name="adj" fmla="val 8594"/>
            </a:avLst>
          </a:prstGeom>
          <a:solidFill>
            <a:srgbClr val="FFFFFF">
              <a:shade val="85000"/>
            </a:srgbClr>
          </a:solidFill>
          <a:ln w="28575">
            <a:solidFill>
              <a:schemeClr val="tx1"/>
            </a:solidFill>
          </a:ln>
          <a:effectLst>
            <a:reflection blurRad="12700" stA="38000" endPos="28000" dist="5000" dir="5400000" sy="-100000" algn="bl" rotWithShape="0"/>
          </a:effectLst>
        </p:spPr>
      </p:pic>
      <p:grpSp>
        <p:nvGrpSpPr>
          <p:cNvPr id="4" name="Group 3"/>
          <p:cNvGrpSpPr/>
          <p:nvPr/>
        </p:nvGrpSpPr>
        <p:grpSpPr>
          <a:xfrm>
            <a:off x="4800600" y="1447974"/>
            <a:ext cx="3922868" cy="4970969"/>
            <a:chOff x="4800600" y="1447974"/>
            <a:chExt cx="3922868" cy="4970969"/>
          </a:xfrm>
        </p:grpSpPr>
        <p:grpSp>
          <p:nvGrpSpPr>
            <p:cNvPr id="3" name="Group 2"/>
            <p:cNvGrpSpPr/>
            <p:nvPr/>
          </p:nvGrpSpPr>
          <p:grpSpPr>
            <a:xfrm>
              <a:off x="4800600" y="1447974"/>
              <a:ext cx="3922868" cy="4970969"/>
              <a:chOff x="4875211" y="1506030"/>
              <a:chExt cx="4128423" cy="4970969"/>
            </a:xfrm>
          </p:grpSpPr>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07128" y="1506030"/>
                <a:ext cx="4008272" cy="4970969"/>
              </a:xfrm>
              <a:prstGeom prst="round2DiagRect">
                <a:avLst>
                  <a:gd name="adj1" fmla="val 7604"/>
                  <a:gd name="adj2" fmla="val 0"/>
                </a:avLst>
              </a:prstGeom>
              <a:ln w="28575" cap="sq">
                <a:solidFill>
                  <a:srgbClr val="FFFFFF"/>
                </a:solidFill>
                <a:miter lim="800000"/>
              </a:ln>
              <a:effectLst>
                <a:outerShdw blurRad="254000" algn="tl" rotWithShape="0">
                  <a:srgbClr val="000000">
                    <a:alpha val="43000"/>
                  </a:srgbClr>
                </a:outerShdw>
              </a:effectLst>
            </p:spPr>
          </p:pic>
          <p:sp>
            <p:nvSpPr>
              <p:cNvPr id="2" name="TextBox 1"/>
              <p:cNvSpPr txBox="1"/>
              <p:nvPr/>
            </p:nvSpPr>
            <p:spPr>
              <a:xfrm>
                <a:off x="4875211" y="5812974"/>
                <a:ext cx="4128423" cy="492443"/>
              </a:xfrm>
              <a:prstGeom prst="rect">
                <a:avLst/>
              </a:prstGeom>
              <a:noFill/>
            </p:spPr>
            <p:txBody>
              <a:bodyPr wrap="none" rtlCol="0">
                <a:spAutoFit/>
              </a:bodyPr>
              <a:lstStyle/>
              <a:p>
                <a:r>
                  <a:rPr lang="bn-BD" sz="2600" dirty="0" smtClean="0">
                    <a:solidFill>
                      <a:schemeClr val="bg1"/>
                    </a:solidFill>
                    <a:latin typeface="NikoshBAN" pitchFamily="2" charset="0"/>
                    <a:cs typeface="NikoshBAN" pitchFamily="2" charset="0"/>
                  </a:rPr>
                  <a:t>অধ্যায় : ৩, পাঠ: ২, সময়: ৫০ মিনিট</a:t>
                </a:r>
                <a:endParaRPr lang="en-US" sz="2600" dirty="0">
                  <a:solidFill>
                    <a:schemeClr val="bg1"/>
                  </a:solidFill>
                  <a:latin typeface="NikoshBAN" pitchFamily="2" charset="0"/>
                  <a:cs typeface="NikoshBAN" pitchFamily="2" charset="0"/>
                </a:endParaRPr>
              </a:p>
            </p:txBody>
          </p:sp>
        </p:grpSp>
        <p:sp>
          <p:nvSpPr>
            <p:cNvPr id="8" name="Rectangle 7"/>
            <p:cNvSpPr/>
            <p:nvPr/>
          </p:nvSpPr>
          <p:spPr>
            <a:xfrm>
              <a:off x="6081561" y="2148038"/>
              <a:ext cx="1371600" cy="304800"/>
            </a:xfrm>
            <a:prstGeom prst="rect">
              <a:avLst/>
            </a:prstGeom>
            <a:solidFill>
              <a:srgbClr val="8E0D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smtClean="0">
                  <a:latin typeface="NikoshBAN" pitchFamily="2" charset="0"/>
                  <a:cs typeface="NikoshBAN" pitchFamily="2" charset="0"/>
                </a:rPr>
                <a:t>৬ষ্ঠ </a:t>
              </a:r>
              <a:r>
                <a:rPr lang="en-US" sz="2400" b="1" dirty="0" err="1" smtClean="0">
                  <a:latin typeface="NikoshBAN" pitchFamily="2" charset="0"/>
                  <a:cs typeface="NikoshBAN" pitchFamily="2" charset="0"/>
                </a:rPr>
                <a:t>শ্রেণি</a:t>
              </a:r>
              <a:endParaRPr lang="en-US" sz="2400" b="1" dirty="0">
                <a:latin typeface="NikoshBAN" pitchFamily="2" charset="0"/>
                <a:cs typeface="NikoshBAN" pitchFamily="2" charset="0"/>
              </a:endParaRPr>
            </a:p>
          </p:txBody>
        </p:sp>
      </p:grpSp>
    </p:spTree>
    <p:custDataLst>
      <p:tags r:id="rId1"/>
    </p:custDataLst>
    <p:extLst>
      <p:ext uri="{BB962C8B-B14F-4D97-AF65-F5344CB8AC3E}">
        <p14:creationId xmlns:p14="http://schemas.microsoft.com/office/powerpoint/2010/main" val="4085847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304800" y="2809884"/>
            <a:ext cx="4927600" cy="32861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C:\Documents and Settings\Delower\Desktop\content\India-Geographic-Map.jpg"/>
          <p:cNvPicPr>
            <a:picLocks noChangeAspect="1" noChangeArrowheads="1"/>
          </p:cNvPicPr>
          <p:nvPr/>
        </p:nvPicPr>
        <p:blipFill rotWithShape="1">
          <a:blip r:embed="rId5">
            <a:extLst>
              <a:ext uri="{28A0092B-C50C-407E-A947-70E740481C1C}">
                <a14:useLocalDpi xmlns:a14="http://schemas.microsoft.com/office/drawing/2010/main" val="0"/>
              </a:ext>
            </a:extLst>
          </a:blip>
          <a:srcRect l="3839" t="2755" r="3330" b="3585"/>
          <a:stretch/>
        </p:blipFill>
        <p:spPr bwMode="auto">
          <a:xfrm>
            <a:off x="5232267" y="457200"/>
            <a:ext cx="3576918"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66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01444" y="3821723"/>
            <a:ext cx="2242507" cy="2655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7487" b="4666"/>
          <a:stretch/>
        </p:blipFill>
        <p:spPr bwMode="auto">
          <a:xfrm>
            <a:off x="6520803" y="3581400"/>
            <a:ext cx="1937397" cy="2771823"/>
          </a:xfrm>
          <a:prstGeom prst="rect">
            <a:avLst/>
          </a:prstGeom>
          <a:solidFill>
            <a:srgbClr val="FFFFFF">
              <a:shade val="85000"/>
            </a:srgbClr>
          </a:solidFill>
          <a:ln w="28575"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2" name="Picture 4" descr="D:\All Competition Content\Model Content BOBP_Six\content-2\Picture\Sociel life2.jpg"/>
          <p:cNvPicPr>
            <a:picLocks noChangeAspect="1" noChangeArrowheads="1"/>
          </p:cNvPicPr>
          <p:nvPr/>
        </p:nvPicPr>
        <p:blipFill rotWithShape="1">
          <a:blip r:embed="rId4">
            <a:extLst>
              <a:ext uri="{28A0092B-C50C-407E-A947-70E740481C1C}">
                <a14:useLocalDpi xmlns:a14="http://schemas.microsoft.com/office/drawing/2010/main" val="0"/>
              </a:ext>
            </a:extLst>
          </a:blip>
          <a:srcRect t="9530" r="18219" b="14802"/>
          <a:stretch/>
        </p:blipFill>
        <p:spPr bwMode="auto">
          <a:xfrm>
            <a:off x="3634873" y="2117271"/>
            <a:ext cx="2866571" cy="2420258"/>
          </a:xfrm>
          <a:prstGeom prst="rect">
            <a:avLst/>
          </a:prstGeom>
          <a:solidFill>
            <a:srgbClr val="FFFFFF">
              <a:shade val="85000"/>
            </a:srgbClr>
          </a:solidFill>
          <a:ln w="28575"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1" name="Picture 3" descr="D:\All Competition Content\Model Content BOBP_Six\content-2\Picture\Sociel life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85" y="508001"/>
            <a:ext cx="3246615" cy="2539999"/>
          </a:xfrm>
          <a:prstGeom prst="rect">
            <a:avLst/>
          </a:prstGeom>
          <a:solidFill>
            <a:srgbClr val="FFFFFF">
              <a:shade val="85000"/>
            </a:srgbClr>
          </a:solidFill>
          <a:ln w="28575" cap="sq">
            <a:solidFill>
              <a:schemeClr val="tx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Title 3"/>
          <p:cNvSpPr txBox="1">
            <a:spLocks/>
          </p:cNvSpPr>
          <p:nvPr/>
        </p:nvSpPr>
        <p:spPr>
          <a:xfrm>
            <a:off x="4114799" y="457200"/>
            <a:ext cx="4629151" cy="762000"/>
          </a:xfrm>
          <a:prstGeom prst="rect">
            <a:avLst/>
          </a:prstGeom>
          <a:ln/>
        </p:spPr>
        <p:style>
          <a:lnRef idx="2">
            <a:schemeClr val="dk1"/>
          </a:lnRef>
          <a:fillRef idx="1">
            <a:schemeClr val="lt1"/>
          </a:fillRef>
          <a:effectRef idx="0">
            <a:schemeClr val="dk1"/>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sz="4000" dirty="0" smtClean="0">
                <a:latin typeface="NikoshBAN" pitchFamily="2" charset="0"/>
                <a:cs typeface="NikoshBAN" pitchFamily="2" charset="0"/>
              </a:rPr>
              <a:t>মানুষের জীবন ধারা</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7633793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Delower\Desktop\content\turks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4905"/>
          <a:stretch/>
        </p:blipFill>
        <p:spPr bwMode="auto">
          <a:xfrm>
            <a:off x="5121267" y="398639"/>
            <a:ext cx="3641733" cy="418606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381000" y="5029200"/>
            <a:ext cx="5947904" cy="762000"/>
          </a:xfrm>
          <a:prstGeom prst="rect">
            <a:avLst/>
          </a:prstGeom>
          <a:ln w="9525" cap="flat" cmpd="sng" algn="ctr">
            <a:solidFill>
              <a:srgbClr val="C00000"/>
            </a:solidFill>
            <a:prstDash val="solid"/>
          </a:ln>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spcBef>
                <a:spcPts val="200"/>
              </a:spcBef>
            </a:pPr>
            <a:r>
              <a:rPr lang="bn-BD" sz="4000" dirty="0">
                <a:latin typeface="NikoshBAN" pitchFamily="2" charset="0"/>
                <a:cs typeface="NikoshBAN" pitchFamily="2" charset="0"/>
              </a:rPr>
              <a:t>সামাজিক ও </a:t>
            </a:r>
            <a:r>
              <a:rPr lang="bn-BD" sz="4000" dirty="0" smtClean="0">
                <a:latin typeface="NikoshBAN" pitchFamily="2" charset="0"/>
                <a:cs typeface="NikoshBAN" pitchFamily="2" charset="0"/>
              </a:rPr>
              <a:t>রাজনৈতিক </a:t>
            </a:r>
            <a:r>
              <a:rPr lang="bn-BD" sz="4000" dirty="0">
                <a:latin typeface="NikoshBAN" pitchFamily="2" charset="0"/>
                <a:cs typeface="NikoshBAN" pitchFamily="2" charset="0"/>
              </a:rPr>
              <a:t>জীবন</a:t>
            </a:r>
            <a:endParaRPr lang="en-US" sz="4000" dirty="0">
              <a:latin typeface="NikoshBAN" pitchFamily="2" charset="0"/>
              <a:cs typeface="NikoshBAN" pitchFamily="2" charset="0"/>
            </a:endParaRPr>
          </a:p>
        </p:txBody>
      </p:sp>
      <p:pic>
        <p:nvPicPr>
          <p:cNvPr id="7" name="Picture 2" descr="C:\Documents and Settings\Delower\Desktop\content\Sociel Life.jpeg"/>
          <p:cNvPicPr>
            <a:picLocks noChangeAspect="1" noChangeArrowheads="1"/>
          </p:cNvPicPr>
          <p:nvPr/>
        </p:nvPicPr>
        <p:blipFill rotWithShape="1">
          <a:blip r:embed="rId5">
            <a:extLst>
              <a:ext uri="{28A0092B-C50C-407E-A947-70E740481C1C}">
                <a14:useLocalDpi xmlns:a14="http://schemas.microsoft.com/office/drawing/2010/main" val="0"/>
              </a:ext>
            </a:extLst>
          </a:blip>
          <a:srcRect l="5369" t="5340" r="18960" b="1542"/>
          <a:stretch/>
        </p:blipFill>
        <p:spPr bwMode="auto">
          <a:xfrm>
            <a:off x="376003" y="398638"/>
            <a:ext cx="4648200" cy="418606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596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94913" y="1219200"/>
            <a:ext cx="8279187" cy="2560320"/>
            <a:chOff x="331413" y="2125980"/>
            <a:chExt cx="8279187" cy="2560320"/>
          </a:xfrm>
        </p:grpSpPr>
        <p:sp>
          <p:nvSpPr>
            <p:cNvPr id="16" name="Hexagon 15"/>
            <p:cNvSpPr/>
            <p:nvPr/>
          </p:nvSpPr>
          <p:spPr>
            <a:xfrm>
              <a:off x="331413" y="2125980"/>
              <a:ext cx="2868987" cy="2560320"/>
            </a:xfrm>
            <a:prstGeom prst="hexagon">
              <a:avLst>
                <a:gd name="adj" fmla="val 14445"/>
                <a:gd name="vf" fmla="val 115470"/>
              </a:avLst>
            </a:prstGeom>
            <a:blipFill rotWithShape="0">
              <a:blip r:embed="rId3"/>
              <a:stretch>
                <a:fillRect/>
              </a:stretch>
            </a:blip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a:p>
          </p:txBody>
        </p:sp>
        <p:grpSp>
          <p:nvGrpSpPr>
            <p:cNvPr id="18" name="Group 17"/>
            <p:cNvGrpSpPr/>
            <p:nvPr/>
          </p:nvGrpSpPr>
          <p:grpSpPr>
            <a:xfrm>
              <a:off x="3297890" y="2138680"/>
              <a:ext cx="5312710" cy="2534920"/>
              <a:chOff x="3297890" y="2138680"/>
              <a:chExt cx="5312710" cy="2534920"/>
            </a:xfrm>
          </p:grpSpPr>
          <p:sp>
            <p:nvSpPr>
              <p:cNvPr id="8" name="Pentagon 7"/>
              <p:cNvSpPr/>
              <p:nvPr/>
            </p:nvSpPr>
            <p:spPr>
              <a:xfrm rot="10800000">
                <a:off x="3297890" y="2138680"/>
                <a:ext cx="5312710" cy="2534920"/>
              </a:xfrm>
              <a:prstGeom prst="homePlate">
                <a:avLst>
                  <a:gd name="adj" fmla="val 18666"/>
                </a:avLst>
              </a:prstGeom>
              <a:solidFill>
                <a:schemeClr val="accent2">
                  <a:lumMod val="60000"/>
                  <a:lumOff val="40000"/>
                </a:schemeClr>
              </a:solidFill>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581400" y="2697540"/>
                <a:ext cx="5029200" cy="1569660"/>
              </a:xfrm>
              <a:prstGeom prst="rect">
                <a:avLst/>
              </a:prstGeom>
            </p:spPr>
            <p:txBody>
              <a:bodyPr wrap="square">
                <a:spAutoFit/>
              </a:bodyPr>
              <a:lstStyle/>
              <a:p>
                <a:r>
                  <a:rPr lang="bn-BD"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সেন যুগের </a:t>
                </a: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সামাজিক ও রাজনৈতিক জীবনধারা</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spTree>
    <p:extLst>
      <p:ext uri="{BB962C8B-B14F-4D97-AF65-F5344CB8AC3E}">
        <p14:creationId xmlns:p14="http://schemas.microsoft.com/office/powerpoint/2010/main" val="1045230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990600"/>
            <a:ext cx="8229600" cy="762000"/>
          </a:xfrm>
          <a:prstGeom prst="rect">
            <a:avLst/>
          </a:prstGeom>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lang="en-US" sz="4400" kern="1200" dirty="0" smtClean="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এই পাঠ শেষে শিক্ষার্থীরা..</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a:t>
            </a:r>
            <a:endParaRPr lang="bn-BD"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sp>
        <p:nvSpPr>
          <p:cNvPr id="4" name="Rectangle 3"/>
          <p:cNvSpPr/>
          <p:nvPr/>
        </p:nvSpPr>
        <p:spPr>
          <a:xfrm>
            <a:off x="6172200" y="4038600"/>
            <a:ext cx="25908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3482363981"/>
              </p:ext>
            </p:extLst>
          </p:nvPr>
        </p:nvGraphicFramePr>
        <p:xfrm>
          <a:off x="457200" y="1845129"/>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2955758" y="364958"/>
            <a:ext cx="2911812" cy="533400"/>
          </a:xfrm>
          <a:prstGeom prst="roundRect">
            <a:avLst>
              <a:gd name="adj" fmla="val 5000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dirty="0" err="1" smtClean="0">
                <a:solidFill>
                  <a:schemeClr val="tx1"/>
                </a:solidFill>
                <a:latin typeface="NikoshBAN" pitchFamily="2" charset="0"/>
                <a:cs typeface="NikoshBAN" pitchFamily="2" charset="0"/>
              </a:rPr>
              <a:t>শিখনফল</a:t>
            </a:r>
            <a:endParaRPr lang="bn-BD" sz="4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345754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dgm id="{7E429971-BC57-430F-BB25-C0574E5E39E3}"/>
                                            </p:graphicEl>
                                          </p:spTgt>
                                        </p:tgtEl>
                                        <p:attrNameLst>
                                          <p:attrName>style.visibility</p:attrName>
                                        </p:attrNameLst>
                                      </p:cBhvr>
                                      <p:to>
                                        <p:strVal val="visible"/>
                                      </p:to>
                                    </p:set>
                                    <p:animEffect transition="in" filter="wipe(left)">
                                      <p:cBhvr>
                                        <p:cTn id="7" dur="500"/>
                                        <p:tgtEl>
                                          <p:spTgt spid="5">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dgm id="{D54B1729-BC98-42C1-9C6C-D65DCBA4358F}"/>
                                            </p:graphicEl>
                                          </p:spTgt>
                                        </p:tgtEl>
                                        <p:attrNameLst>
                                          <p:attrName>style.visibility</p:attrName>
                                        </p:attrNameLst>
                                      </p:cBhvr>
                                      <p:to>
                                        <p:strVal val="visible"/>
                                      </p:to>
                                    </p:set>
                                    <p:animEffect transition="in" filter="wipe(left)">
                                      <p:cBhvr>
                                        <p:cTn id="11" dur="500"/>
                                        <p:tgtEl>
                                          <p:spTgt spid="5">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dgm id="{C04276DC-EE64-470A-B8BC-09067B8045FA}"/>
                                            </p:graphicEl>
                                          </p:spTgt>
                                        </p:tgtEl>
                                        <p:attrNameLst>
                                          <p:attrName>style.visibility</p:attrName>
                                        </p:attrNameLst>
                                      </p:cBhvr>
                                      <p:to>
                                        <p:strVal val="visible"/>
                                      </p:to>
                                    </p:set>
                                    <p:animEffect transition="in" filter="wipe(left)">
                                      <p:cBhvr>
                                        <p:cTn id="15" dur="500"/>
                                        <p:tgtEl>
                                          <p:spTgt spid="5">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dgm id="{B37A5355-225B-4C6F-AED7-6C620F99EECC}"/>
                                            </p:graphicEl>
                                          </p:spTgt>
                                        </p:tgtEl>
                                        <p:attrNameLst>
                                          <p:attrName>style.visibility</p:attrName>
                                        </p:attrNameLst>
                                      </p:cBhvr>
                                      <p:to>
                                        <p:strVal val="visible"/>
                                      </p:to>
                                    </p:set>
                                    <p:animEffect transition="in" filter="wipe(left)">
                                      <p:cBhvr>
                                        <p:cTn id="19" dur="500"/>
                                        <p:tgtEl>
                                          <p:spTgt spid="5">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dgm id="{F5034101-5B7D-4FE7-B47A-5A48CF39606B}"/>
                                            </p:graphicEl>
                                          </p:spTgt>
                                        </p:tgtEl>
                                        <p:attrNameLst>
                                          <p:attrName>style.visibility</p:attrName>
                                        </p:attrNameLst>
                                      </p:cBhvr>
                                      <p:to>
                                        <p:strVal val="visible"/>
                                      </p:to>
                                    </p:set>
                                    <p:animEffect transition="in" filter="wipe(left)">
                                      <p:cBhvr>
                                        <p:cTn id="23" dur="500"/>
                                        <p:tgtEl>
                                          <p:spTgt spid="5">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graphicEl>
                                              <a:dgm id="{C7C3E6FD-D83F-4BDA-907E-B5EE041DA931}"/>
                                            </p:graphicEl>
                                          </p:spTgt>
                                        </p:tgtEl>
                                        <p:attrNameLst>
                                          <p:attrName>style.visibility</p:attrName>
                                        </p:attrNameLst>
                                      </p:cBhvr>
                                      <p:to>
                                        <p:strVal val="visible"/>
                                      </p:to>
                                    </p:set>
                                    <p:animEffect transition="in" filter="wipe(left)">
                                      <p:cBhvr>
                                        <p:cTn id="27" dur="500"/>
                                        <p:tgtEl>
                                          <p:spTgt spid="5">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Delower\Desktop\content\Robert_Clive_and_Mir_Jafar_after_the_Battle_of_Plassey,_1757_by_Francis_Hay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9961"/>
            <a:ext cx="7569200" cy="5898078"/>
          </a:xfrm>
          <a:prstGeom prst="rect">
            <a:avLst/>
          </a:prstGeom>
          <a:noFill/>
          <a:ln w="1905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422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872</Words>
  <Application>Microsoft Office PowerPoint</Application>
  <PresentationFormat>On-screen Show (4:3)</PresentationFormat>
  <Paragraphs>127</Paragraphs>
  <Slides>25</Slides>
  <Notes>22</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ismail - [2010]</cp:lastModifiedBy>
  <cp:revision>149</cp:revision>
  <dcterms:created xsi:type="dcterms:W3CDTF">2006-08-16T00:00:00Z</dcterms:created>
  <dcterms:modified xsi:type="dcterms:W3CDTF">2016-08-09T17:27:47Z</dcterms:modified>
</cp:coreProperties>
</file>